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sldx" ContentType="application/vnd.openxmlformats-officedocument.presentationml.slide"/>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embeddings/oleObject1.bin" ContentType="application/vnd.openxmlformats-officedocument.oleObject"/>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Lst>
  <p:notesMasterIdLst>
    <p:notesMasterId r:id="rId48"/>
  </p:notesMasterIdLst>
  <p:handoutMasterIdLst>
    <p:handoutMasterId r:id="rId49"/>
  </p:handoutMasterIdLst>
  <p:sldIdLst>
    <p:sldId id="558" r:id="rId2"/>
    <p:sldId id="616" r:id="rId3"/>
    <p:sldId id="617" r:id="rId4"/>
    <p:sldId id="618" r:id="rId5"/>
    <p:sldId id="627" r:id="rId6"/>
    <p:sldId id="620" r:id="rId7"/>
    <p:sldId id="621" r:id="rId8"/>
    <p:sldId id="622" r:id="rId9"/>
    <p:sldId id="632" r:id="rId10"/>
    <p:sldId id="679" r:id="rId11"/>
    <p:sldId id="701" r:id="rId12"/>
    <p:sldId id="628" r:id="rId13"/>
    <p:sldId id="629" r:id="rId14"/>
    <p:sldId id="630" r:id="rId15"/>
    <p:sldId id="631" r:id="rId16"/>
    <p:sldId id="634" r:id="rId17"/>
    <p:sldId id="633" r:id="rId18"/>
    <p:sldId id="635" r:id="rId19"/>
    <p:sldId id="643" r:id="rId20"/>
    <p:sldId id="644" r:id="rId21"/>
    <p:sldId id="645" r:id="rId22"/>
    <p:sldId id="646" r:id="rId23"/>
    <p:sldId id="647" r:id="rId24"/>
    <p:sldId id="648" r:id="rId25"/>
    <p:sldId id="649" r:id="rId26"/>
    <p:sldId id="650" r:id="rId27"/>
    <p:sldId id="654" r:id="rId28"/>
    <p:sldId id="655" r:id="rId29"/>
    <p:sldId id="697" r:id="rId30"/>
    <p:sldId id="698" r:id="rId31"/>
    <p:sldId id="658" r:id="rId32"/>
    <p:sldId id="659" r:id="rId33"/>
    <p:sldId id="660" r:id="rId34"/>
    <p:sldId id="661" r:id="rId35"/>
    <p:sldId id="662" r:id="rId36"/>
    <p:sldId id="663" r:id="rId37"/>
    <p:sldId id="664" r:id="rId38"/>
    <p:sldId id="665" r:id="rId39"/>
    <p:sldId id="672" r:id="rId40"/>
    <p:sldId id="692" r:id="rId41"/>
    <p:sldId id="693" r:id="rId42"/>
    <p:sldId id="694" r:id="rId43"/>
    <p:sldId id="695" r:id="rId44"/>
    <p:sldId id="696" r:id="rId45"/>
    <p:sldId id="666" r:id="rId46"/>
    <p:sldId id="667" r:id="rId47"/>
  </p:sldIdLst>
  <p:sldSz cx="9144000" cy="6858000" type="screen4x3"/>
  <p:notesSz cx="7086600" cy="942975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E4D27"/>
    <a:srgbClr val="FF0000"/>
    <a:srgbClr val="333399"/>
    <a:srgbClr val="3333CC"/>
    <a:srgbClr val="0000FF"/>
    <a:srgbClr val="FF3300"/>
    <a:srgbClr val="FF99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24" autoAdjust="0"/>
    <p:restoredTop sz="94742" autoAdjust="0"/>
  </p:normalViewPr>
  <p:slideViewPr>
    <p:cSldViewPr>
      <p:cViewPr>
        <p:scale>
          <a:sx n="70" d="100"/>
          <a:sy n="70" d="100"/>
        </p:scale>
        <p:origin x="-1880" y="-440"/>
      </p:cViewPr>
      <p:guideLst>
        <p:guide orient="horz" pos="2160"/>
        <p:guide pos="2880"/>
      </p:guideLst>
    </p:cSldViewPr>
  </p:slideViewPr>
  <p:outlineViewPr>
    <p:cViewPr>
      <p:scale>
        <a:sx n="25" d="100"/>
        <a:sy n="25"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100" d="100"/>
        <a:sy n="100" d="100"/>
      </p:scale>
      <p:origin x="0" y="2822"/>
    </p:cViewPr>
  </p:sorterViewPr>
  <p:notesViewPr>
    <p:cSldViewPr>
      <p:cViewPr varScale="1">
        <p:scale>
          <a:sx n="58" d="100"/>
          <a:sy n="58" d="100"/>
        </p:scale>
        <p:origin x="-1812" y="-72"/>
      </p:cViewPr>
      <p:guideLst>
        <p:guide orient="horz" pos="2970"/>
        <p:guide pos="22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3" Type="http://schemas.openxmlformats.org/officeDocument/2006/relationships/slide" Target="slides/slide10.xml"/><Relationship Id="rId4" Type="http://schemas.openxmlformats.org/officeDocument/2006/relationships/slide" Target="slides/slide11.xml"/><Relationship Id="rId5" Type="http://schemas.openxmlformats.org/officeDocument/2006/relationships/slide" Target="slides/slide32.xml"/><Relationship Id="rId6" Type="http://schemas.openxmlformats.org/officeDocument/2006/relationships/slide" Target="slides/slide39.xml"/><Relationship Id="rId1" Type="http://schemas.openxmlformats.org/officeDocument/2006/relationships/slide" Target="slides/slide1.xml"/><Relationship Id="rId2" Type="http://schemas.openxmlformats.org/officeDocument/2006/relationships/slide" Target="slides/slide7.xml"/></Relationships>
</file>

<file path=ppt/diagrams/_rels/data4.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image" Target="../media/image6.png"/><Relationship Id="rId3" Type="http://schemas.openxmlformats.org/officeDocument/2006/relationships/image" Target="../media/image7.jpg"/></Relationships>
</file>

<file path=ppt/diagrams/_rels/data5.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jpg"/></Relationships>
</file>

<file path=ppt/diagrams/_rels/data6.xml.rels><?xml version="1.0" encoding="UTF-8" standalone="yes"?>
<Relationships xmlns="http://schemas.openxmlformats.org/package/2006/relationships"><Relationship Id="rId1" Type="http://schemas.openxmlformats.org/officeDocument/2006/relationships/image" Target="../media/image11.jpg"/><Relationship Id="rId2" Type="http://schemas.openxmlformats.org/officeDocument/2006/relationships/image" Target="../media/image12.jpg"/><Relationship Id="rId3" Type="http://schemas.openxmlformats.org/officeDocument/2006/relationships/image" Target="../media/image13.jpg"/></Relationships>
</file>

<file path=ppt/diagrams/_rels/drawing4.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image" Target="../media/image6.png"/><Relationship Id="rId3" Type="http://schemas.openxmlformats.org/officeDocument/2006/relationships/image" Target="../media/image7.jpg"/></Relationships>
</file>

<file path=ppt/diagrams/_rels/drawing5.xml.rels><?xml version="1.0" encoding="UTF-8" standalone="yes"?>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jpg"/></Relationships>
</file>

<file path=ppt/diagrams/_rels/drawing6.xml.rels><?xml version="1.0" encoding="UTF-8" standalone="yes"?>
<Relationships xmlns="http://schemas.openxmlformats.org/package/2006/relationships"><Relationship Id="rId1" Type="http://schemas.openxmlformats.org/officeDocument/2006/relationships/image" Target="../media/image11.jpg"/><Relationship Id="rId2" Type="http://schemas.openxmlformats.org/officeDocument/2006/relationships/image" Target="../media/image12.jpg"/><Relationship Id="rId3" Type="http://schemas.openxmlformats.org/officeDocument/2006/relationships/image" Target="../media/image13.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4DE815-E6FD-4951-94F6-0B5D68692E14}"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US"/>
        </a:p>
      </dgm:t>
    </dgm:pt>
    <dgm:pt modelId="{6093181D-48B6-4F55-B547-A557D7E0B0D0}">
      <dgm:prSet phldrT="[Text]"/>
      <dgm:spPr>
        <a:solidFill>
          <a:schemeClr val="bg2"/>
        </a:solidFill>
      </dgm:spPr>
      <dgm:t>
        <a:bodyPr/>
        <a:lstStyle/>
        <a:p>
          <a:r>
            <a:rPr lang="en-US" dirty="0" smtClean="0"/>
            <a:t>Institutional History/Core Values</a:t>
          </a:r>
          <a:endParaRPr lang="en-US" dirty="0"/>
        </a:p>
      </dgm:t>
    </dgm:pt>
    <dgm:pt modelId="{99B89706-9B30-4A02-90A6-5F1CD8DA1B91}" type="parTrans" cxnId="{9AF17BE7-7047-43F8-9BE9-F5355A4CCF5C}">
      <dgm:prSet/>
      <dgm:spPr/>
      <dgm:t>
        <a:bodyPr/>
        <a:lstStyle/>
        <a:p>
          <a:endParaRPr lang="en-US"/>
        </a:p>
      </dgm:t>
    </dgm:pt>
    <dgm:pt modelId="{0035F5F4-C73A-4AC2-9392-0757A91D5716}" type="sibTrans" cxnId="{9AF17BE7-7047-43F8-9BE9-F5355A4CCF5C}">
      <dgm:prSet/>
      <dgm:spPr>
        <a:ln>
          <a:solidFill>
            <a:schemeClr val="tx1"/>
          </a:solidFill>
        </a:ln>
      </dgm:spPr>
      <dgm:t>
        <a:bodyPr/>
        <a:lstStyle/>
        <a:p>
          <a:endParaRPr lang="en-US"/>
        </a:p>
      </dgm:t>
    </dgm:pt>
    <dgm:pt modelId="{F108740C-9A02-447A-B1E5-20C822FC493E}">
      <dgm:prSet phldrT="[Text]"/>
      <dgm:spPr>
        <a:solidFill>
          <a:schemeClr val="bg2"/>
        </a:solidFill>
      </dgm:spPr>
      <dgm:t>
        <a:bodyPr/>
        <a:lstStyle/>
        <a:p>
          <a:r>
            <a:rPr lang="en-US" dirty="0" smtClean="0"/>
            <a:t>Institutional Policies</a:t>
          </a:r>
          <a:endParaRPr lang="en-US" dirty="0"/>
        </a:p>
      </dgm:t>
    </dgm:pt>
    <dgm:pt modelId="{046089B4-86E7-47DA-839F-5E52DB47D719}" type="parTrans" cxnId="{204732FC-086A-4CCF-AF22-280E7255CA36}">
      <dgm:prSet/>
      <dgm:spPr/>
      <dgm:t>
        <a:bodyPr/>
        <a:lstStyle/>
        <a:p>
          <a:endParaRPr lang="en-US"/>
        </a:p>
      </dgm:t>
    </dgm:pt>
    <dgm:pt modelId="{F5EBD2A4-DEFA-4041-BDEA-DF0508DCEFAD}" type="sibTrans" cxnId="{204732FC-086A-4CCF-AF22-280E7255CA36}">
      <dgm:prSet/>
      <dgm:spPr/>
      <dgm:t>
        <a:bodyPr/>
        <a:lstStyle/>
        <a:p>
          <a:endParaRPr lang="en-US"/>
        </a:p>
      </dgm:t>
    </dgm:pt>
    <dgm:pt modelId="{D3DB26FE-BEE8-4A3C-8DFE-F39E8E823931}">
      <dgm:prSet phldrT="[Text]"/>
      <dgm:spPr>
        <a:solidFill>
          <a:schemeClr val="bg2"/>
        </a:solidFill>
      </dgm:spPr>
      <dgm:t>
        <a:bodyPr/>
        <a:lstStyle/>
        <a:p>
          <a:r>
            <a:rPr lang="en-US" dirty="0" smtClean="0"/>
            <a:t>Structural Framework</a:t>
          </a:r>
          <a:endParaRPr lang="en-US" dirty="0"/>
        </a:p>
      </dgm:t>
    </dgm:pt>
    <dgm:pt modelId="{09DE4DAC-5EF0-4A9E-A047-51E76EA4679C}" type="parTrans" cxnId="{449C16D7-493D-41EE-A7D4-B99239F043BD}">
      <dgm:prSet/>
      <dgm:spPr/>
      <dgm:t>
        <a:bodyPr/>
        <a:lstStyle/>
        <a:p>
          <a:endParaRPr lang="en-US"/>
        </a:p>
      </dgm:t>
    </dgm:pt>
    <dgm:pt modelId="{2185382E-234E-4C36-8CCE-E534E21B44F4}" type="sibTrans" cxnId="{449C16D7-493D-41EE-A7D4-B99239F043BD}">
      <dgm:prSet/>
      <dgm:spPr/>
      <dgm:t>
        <a:bodyPr/>
        <a:lstStyle/>
        <a:p>
          <a:endParaRPr lang="en-US"/>
        </a:p>
      </dgm:t>
    </dgm:pt>
    <dgm:pt modelId="{BF825D81-0C30-49D0-84FD-E9349FADD61C}">
      <dgm:prSet phldrT="[Text]"/>
      <dgm:spPr>
        <a:solidFill>
          <a:schemeClr val="bg2"/>
        </a:solidFill>
      </dgm:spPr>
      <dgm:t>
        <a:bodyPr/>
        <a:lstStyle/>
        <a:p>
          <a:r>
            <a:rPr lang="en-US" dirty="0" smtClean="0"/>
            <a:t>Students, Faculty, Staff, Alumni</a:t>
          </a:r>
          <a:endParaRPr lang="en-US" dirty="0"/>
        </a:p>
      </dgm:t>
    </dgm:pt>
    <dgm:pt modelId="{64BDE574-9A31-405F-BD8C-404850D3D1BA}" type="parTrans" cxnId="{42AB538D-04D2-48A0-998B-628C1DB4BDB0}">
      <dgm:prSet/>
      <dgm:spPr/>
      <dgm:t>
        <a:bodyPr/>
        <a:lstStyle/>
        <a:p>
          <a:endParaRPr lang="en-US"/>
        </a:p>
      </dgm:t>
    </dgm:pt>
    <dgm:pt modelId="{3F9918CE-0BCA-4251-9048-ABC1108FE29D}" type="sibTrans" cxnId="{42AB538D-04D2-48A0-998B-628C1DB4BDB0}">
      <dgm:prSet/>
      <dgm:spPr/>
      <dgm:t>
        <a:bodyPr/>
        <a:lstStyle/>
        <a:p>
          <a:endParaRPr lang="en-US"/>
        </a:p>
      </dgm:t>
    </dgm:pt>
    <dgm:pt modelId="{3F08DE55-F19A-4003-935F-1D208CCA7E10}">
      <dgm:prSet phldrT="[Text]"/>
      <dgm:spPr>
        <a:solidFill>
          <a:schemeClr val="bg2"/>
        </a:solidFill>
      </dgm:spPr>
      <dgm:t>
        <a:bodyPr/>
        <a:lstStyle/>
        <a:p>
          <a:r>
            <a:rPr lang="en-US" dirty="0" smtClean="0"/>
            <a:t>Social Contexts </a:t>
          </a:r>
          <a:endParaRPr lang="en-US" dirty="0"/>
        </a:p>
      </dgm:t>
    </dgm:pt>
    <dgm:pt modelId="{03150A48-C594-42B6-A52E-B3A8E0FA085E}" type="parTrans" cxnId="{4B586277-2F46-4D10-A696-BBE309134254}">
      <dgm:prSet/>
      <dgm:spPr/>
      <dgm:t>
        <a:bodyPr/>
        <a:lstStyle/>
        <a:p>
          <a:endParaRPr lang="en-US"/>
        </a:p>
      </dgm:t>
    </dgm:pt>
    <dgm:pt modelId="{9C8DD28B-9DAD-4CB0-9929-D08C3F8F32BF}" type="sibTrans" cxnId="{4B586277-2F46-4D10-A696-BBE309134254}">
      <dgm:prSet/>
      <dgm:spPr/>
      <dgm:t>
        <a:bodyPr/>
        <a:lstStyle/>
        <a:p>
          <a:endParaRPr lang="en-US"/>
        </a:p>
      </dgm:t>
    </dgm:pt>
    <dgm:pt modelId="{9BA07FDB-9BFA-49C4-9F7D-F35C05C38496}">
      <dgm:prSet/>
      <dgm:spPr>
        <a:solidFill>
          <a:schemeClr val="bg2"/>
        </a:solidFill>
      </dgm:spPr>
      <dgm:t>
        <a:bodyPr/>
        <a:lstStyle/>
        <a:p>
          <a:r>
            <a:rPr lang="en-US" dirty="0" smtClean="0"/>
            <a:t>Vision/Mission</a:t>
          </a:r>
          <a:endParaRPr lang="en-US" dirty="0"/>
        </a:p>
      </dgm:t>
    </dgm:pt>
    <dgm:pt modelId="{40C405FE-A52F-404A-A025-09A99C83CF3C}" type="parTrans" cxnId="{8935B1F5-26B7-47D5-A0DA-23610A2FD0EE}">
      <dgm:prSet/>
      <dgm:spPr/>
      <dgm:t>
        <a:bodyPr/>
        <a:lstStyle/>
        <a:p>
          <a:endParaRPr lang="en-US"/>
        </a:p>
      </dgm:t>
    </dgm:pt>
    <dgm:pt modelId="{55F1E402-0CD2-496F-9547-7296F64B82A9}" type="sibTrans" cxnId="{8935B1F5-26B7-47D5-A0DA-23610A2FD0EE}">
      <dgm:prSet/>
      <dgm:spPr>
        <a:ln>
          <a:solidFill>
            <a:schemeClr val="tx1"/>
          </a:solidFill>
        </a:ln>
      </dgm:spPr>
      <dgm:t>
        <a:bodyPr/>
        <a:lstStyle/>
        <a:p>
          <a:endParaRPr lang="en-US"/>
        </a:p>
      </dgm:t>
    </dgm:pt>
    <dgm:pt modelId="{0F2C0B60-F684-4681-B02E-7192C47A1A70}" type="pres">
      <dgm:prSet presAssocID="{534DE815-E6FD-4951-94F6-0B5D68692E14}" presName="cycle" presStyleCnt="0">
        <dgm:presLayoutVars>
          <dgm:dir/>
          <dgm:resizeHandles val="exact"/>
        </dgm:presLayoutVars>
      </dgm:prSet>
      <dgm:spPr/>
      <dgm:t>
        <a:bodyPr/>
        <a:lstStyle/>
        <a:p>
          <a:endParaRPr lang="en-US"/>
        </a:p>
      </dgm:t>
    </dgm:pt>
    <dgm:pt modelId="{4F40DCFD-281E-4C02-8EE1-DD2AED1F2624}" type="pres">
      <dgm:prSet presAssocID="{6093181D-48B6-4F55-B547-A557D7E0B0D0}" presName="node" presStyleLbl="node1" presStyleIdx="0" presStyleCnt="6">
        <dgm:presLayoutVars>
          <dgm:bulletEnabled val="1"/>
        </dgm:presLayoutVars>
      </dgm:prSet>
      <dgm:spPr/>
      <dgm:t>
        <a:bodyPr/>
        <a:lstStyle/>
        <a:p>
          <a:endParaRPr lang="en-US"/>
        </a:p>
      </dgm:t>
    </dgm:pt>
    <dgm:pt modelId="{058241FA-0C55-4951-8BD5-F5B625386481}" type="pres">
      <dgm:prSet presAssocID="{6093181D-48B6-4F55-B547-A557D7E0B0D0}" presName="spNode" presStyleCnt="0"/>
      <dgm:spPr/>
    </dgm:pt>
    <dgm:pt modelId="{CF84D353-96FF-44E7-9F1F-91B4C7981B12}" type="pres">
      <dgm:prSet presAssocID="{0035F5F4-C73A-4AC2-9392-0757A91D5716}" presName="sibTrans" presStyleLbl="sibTrans1D1" presStyleIdx="0" presStyleCnt="6"/>
      <dgm:spPr/>
      <dgm:t>
        <a:bodyPr/>
        <a:lstStyle/>
        <a:p>
          <a:endParaRPr lang="en-US"/>
        </a:p>
      </dgm:t>
    </dgm:pt>
    <dgm:pt modelId="{DE65BDDD-7B83-4A18-B906-BE5031F638EA}" type="pres">
      <dgm:prSet presAssocID="{F108740C-9A02-447A-B1E5-20C822FC493E}" presName="node" presStyleLbl="node1" presStyleIdx="1" presStyleCnt="6">
        <dgm:presLayoutVars>
          <dgm:bulletEnabled val="1"/>
        </dgm:presLayoutVars>
      </dgm:prSet>
      <dgm:spPr/>
      <dgm:t>
        <a:bodyPr/>
        <a:lstStyle/>
        <a:p>
          <a:endParaRPr lang="en-US"/>
        </a:p>
      </dgm:t>
    </dgm:pt>
    <dgm:pt modelId="{8DA732E5-E1B7-4846-BBE8-486F3B7992E2}" type="pres">
      <dgm:prSet presAssocID="{F108740C-9A02-447A-B1E5-20C822FC493E}" presName="spNode" presStyleCnt="0"/>
      <dgm:spPr/>
    </dgm:pt>
    <dgm:pt modelId="{D3FEFB4B-EE0F-46CC-99E9-3F98783BB9BD}" type="pres">
      <dgm:prSet presAssocID="{F5EBD2A4-DEFA-4041-BDEA-DF0508DCEFAD}" presName="sibTrans" presStyleLbl="sibTrans1D1" presStyleIdx="1" presStyleCnt="6"/>
      <dgm:spPr/>
      <dgm:t>
        <a:bodyPr/>
        <a:lstStyle/>
        <a:p>
          <a:endParaRPr lang="en-US"/>
        </a:p>
      </dgm:t>
    </dgm:pt>
    <dgm:pt modelId="{F0658F5E-7ADE-44A1-A963-ABDE29C93E8D}" type="pres">
      <dgm:prSet presAssocID="{D3DB26FE-BEE8-4A3C-8DFE-F39E8E823931}" presName="node" presStyleLbl="node1" presStyleIdx="2" presStyleCnt="6">
        <dgm:presLayoutVars>
          <dgm:bulletEnabled val="1"/>
        </dgm:presLayoutVars>
      </dgm:prSet>
      <dgm:spPr/>
      <dgm:t>
        <a:bodyPr/>
        <a:lstStyle/>
        <a:p>
          <a:endParaRPr lang="en-US"/>
        </a:p>
      </dgm:t>
    </dgm:pt>
    <dgm:pt modelId="{2D4D76F4-117B-44D9-83C8-AF6D7B359FDC}" type="pres">
      <dgm:prSet presAssocID="{D3DB26FE-BEE8-4A3C-8DFE-F39E8E823931}" presName="spNode" presStyleCnt="0"/>
      <dgm:spPr/>
    </dgm:pt>
    <dgm:pt modelId="{BC3CFB26-2871-49BD-89CA-A2AFE018AA64}" type="pres">
      <dgm:prSet presAssocID="{2185382E-234E-4C36-8CCE-E534E21B44F4}" presName="sibTrans" presStyleLbl="sibTrans1D1" presStyleIdx="2" presStyleCnt="6"/>
      <dgm:spPr/>
      <dgm:t>
        <a:bodyPr/>
        <a:lstStyle/>
        <a:p>
          <a:endParaRPr lang="en-US"/>
        </a:p>
      </dgm:t>
    </dgm:pt>
    <dgm:pt modelId="{33C81090-DB31-4425-AB57-43CB07C71D77}" type="pres">
      <dgm:prSet presAssocID="{BF825D81-0C30-49D0-84FD-E9349FADD61C}" presName="node" presStyleLbl="node1" presStyleIdx="3" presStyleCnt="6">
        <dgm:presLayoutVars>
          <dgm:bulletEnabled val="1"/>
        </dgm:presLayoutVars>
      </dgm:prSet>
      <dgm:spPr/>
      <dgm:t>
        <a:bodyPr/>
        <a:lstStyle/>
        <a:p>
          <a:endParaRPr lang="en-US"/>
        </a:p>
      </dgm:t>
    </dgm:pt>
    <dgm:pt modelId="{4F8B6EE6-7A38-4D75-AC03-8952796E985B}" type="pres">
      <dgm:prSet presAssocID="{BF825D81-0C30-49D0-84FD-E9349FADD61C}" presName="spNode" presStyleCnt="0"/>
      <dgm:spPr/>
    </dgm:pt>
    <dgm:pt modelId="{AD89E5F8-33F2-474F-ACDF-16B54EB14BD1}" type="pres">
      <dgm:prSet presAssocID="{3F9918CE-0BCA-4251-9048-ABC1108FE29D}" presName="sibTrans" presStyleLbl="sibTrans1D1" presStyleIdx="3" presStyleCnt="6"/>
      <dgm:spPr/>
      <dgm:t>
        <a:bodyPr/>
        <a:lstStyle/>
        <a:p>
          <a:endParaRPr lang="en-US"/>
        </a:p>
      </dgm:t>
    </dgm:pt>
    <dgm:pt modelId="{A4781DD1-643F-40AD-803F-49CA8D93CABD}" type="pres">
      <dgm:prSet presAssocID="{3F08DE55-F19A-4003-935F-1D208CCA7E10}" presName="node" presStyleLbl="node1" presStyleIdx="4" presStyleCnt="6">
        <dgm:presLayoutVars>
          <dgm:bulletEnabled val="1"/>
        </dgm:presLayoutVars>
      </dgm:prSet>
      <dgm:spPr/>
      <dgm:t>
        <a:bodyPr/>
        <a:lstStyle/>
        <a:p>
          <a:endParaRPr lang="en-US"/>
        </a:p>
      </dgm:t>
    </dgm:pt>
    <dgm:pt modelId="{3F3F7E00-58DE-4B03-A106-97228A25076E}" type="pres">
      <dgm:prSet presAssocID="{3F08DE55-F19A-4003-935F-1D208CCA7E10}" presName="spNode" presStyleCnt="0"/>
      <dgm:spPr/>
    </dgm:pt>
    <dgm:pt modelId="{083B1001-D612-47DC-8AFD-97C547B9CA73}" type="pres">
      <dgm:prSet presAssocID="{9C8DD28B-9DAD-4CB0-9929-D08C3F8F32BF}" presName="sibTrans" presStyleLbl="sibTrans1D1" presStyleIdx="4" presStyleCnt="6"/>
      <dgm:spPr/>
      <dgm:t>
        <a:bodyPr/>
        <a:lstStyle/>
        <a:p>
          <a:endParaRPr lang="en-US"/>
        </a:p>
      </dgm:t>
    </dgm:pt>
    <dgm:pt modelId="{CED5C4D6-C02A-471A-B88A-07408867DF34}" type="pres">
      <dgm:prSet presAssocID="{9BA07FDB-9BFA-49C4-9F7D-F35C05C38496}" presName="node" presStyleLbl="node1" presStyleIdx="5" presStyleCnt="6">
        <dgm:presLayoutVars>
          <dgm:bulletEnabled val="1"/>
        </dgm:presLayoutVars>
      </dgm:prSet>
      <dgm:spPr/>
      <dgm:t>
        <a:bodyPr/>
        <a:lstStyle/>
        <a:p>
          <a:endParaRPr lang="en-US"/>
        </a:p>
      </dgm:t>
    </dgm:pt>
    <dgm:pt modelId="{4E997A14-5EDD-486E-8117-EC6A4BA65863}" type="pres">
      <dgm:prSet presAssocID="{9BA07FDB-9BFA-49C4-9F7D-F35C05C38496}" presName="spNode" presStyleCnt="0"/>
      <dgm:spPr/>
    </dgm:pt>
    <dgm:pt modelId="{39D4BB28-B259-4A5A-B958-E275A529155C}" type="pres">
      <dgm:prSet presAssocID="{55F1E402-0CD2-496F-9547-7296F64B82A9}" presName="sibTrans" presStyleLbl="sibTrans1D1" presStyleIdx="5" presStyleCnt="6"/>
      <dgm:spPr/>
      <dgm:t>
        <a:bodyPr/>
        <a:lstStyle/>
        <a:p>
          <a:endParaRPr lang="en-US"/>
        </a:p>
      </dgm:t>
    </dgm:pt>
  </dgm:ptLst>
  <dgm:cxnLst>
    <dgm:cxn modelId="{42AB538D-04D2-48A0-998B-628C1DB4BDB0}" srcId="{534DE815-E6FD-4951-94F6-0B5D68692E14}" destId="{BF825D81-0C30-49D0-84FD-E9349FADD61C}" srcOrd="3" destOrd="0" parTransId="{64BDE574-9A31-405F-BD8C-404850D3D1BA}" sibTransId="{3F9918CE-0BCA-4251-9048-ABC1108FE29D}"/>
    <dgm:cxn modelId="{7AE9CE49-1F89-4F26-B3F9-8E4541F7864F}" type="presOf" srcId="{2185382E-234E-4C36-8CCE-E534E21B44F4}" destId="{BC3CFB26-2871-49BD-89CA-A2AFE018AA64}" srcOrd="0" destOrd="0" presId="urn:microsoft.com/office/officeart/2005/8/layout/cycle6"/>
    <dgm:cxn modelId="{D5758251-66D7-4D70-A9FB-F5BA4788E047}" type="presOf" srcId="{6093181D-48B6-4F55-B547-A557D7E0B0D0}" destId="{4F40DCFD-281E-4C02-8EE1-DD2AED1F2624}" srcOrd="0" destOrd="0" presId="urn:microsoft.com/office/officeart/2005/8/layout/cycle6"/>
    <dgm:cxn modelId="{204732FC-086A-4CCF-AF22-280E7255CA36}" srcId="{534DE815-E6FD-4951-94F6-0B5D68692E14}" destId="{F108740C-9A02-447A-B1E5-20C822FC493E}" srcOrd="1" destOrd="0" parTransId="{046089B4-86E7-47DA-839F-5E52DB47D719}" sibTransId="{F5EBD2A4-DEFA-4041-BDEA-DF0508DCEFAD}"/>
    <dgm:cxn modelId="{6C4497AE-EA3E-4303-B831-01B258CCFA17}" type="presOf" srcId="{55F1E402-0CD2-496F-9547-7296F64B82A9}" destId="{39D4BB28-B259-4A5A-B958-E275A529155C}" srcOrd="0" destOrd="0" presId="urn:microsoft.com/office/officeart/2005/8/layout/cycle6"/>
    <dgm:cxn modelId="{24B55990-2D1A-4B04-9338-03D33DECA606}" type="presOf" srcId="{D3DB26FE-BEE8-4A3C-8DFE-F39E8E823931}" destId="{F0658F5E-7ADE-44A1-A963-ABDE29C93E8D}" srcOrd="0" destOrd="0" presId="urn:microsoft.com/office/officeart/2005/8/layout/cycle6"/>
    <dgm:cxn modelId="{759D48D3-2281-4469-BFDA-7719B085F3D7}" type="presOf" srcId="{0035F5F4-C73A-4AC2-9392-0757A91D5716}" destId="{CF84D353-96FF-44E7-9F1F-91B4C7981B12}" srcOrd="0" destOrd="0" presId="urn:microsoft.com/office/officeart/2005/8/layout/cycle6"/>
    <dgm:cxn modelId="{9AF17BE7-7047-43F8-9BE9-F5355A4CCF5C}" srcId="{534DE815-E6FD-4951-94F6-0B5D68692E14}" destId="{6093181D-48B6-4F55-B547-A557D7E0B0D0}" srcOrd="0" destOrd="0" parTransId="{99B89706-9B30-4A02-90A6-5F1CD8DA1B91}" sibTransId="{0035F5F4-C73A-4AC2-9392-0757A91D5716}"/>
    <dgm:cxn modelId="{5254C27C-06AD-45E8-8A27-71158822C9C9}" type="presOf" srcId="{F5EBD2A4-DEFA-4041-BDEA-DF0508DCEFAD}" destId="{D3FEFB4B-EE0F-46CC-99E9-3F98783BB9BD}" srcOrd="0" destOrd="0" presId="urn:microsoft.com/office/officeart/2005/8/layout/cycle6"/>
    <dgm:cxn modelId="{4B586277-2F46-4D10-A696-BBE309134254}" srcId="{534DE815-E6FD-4951-94F6-0B5D68692E14}" destId="{3F08DE55-F19A-4003-935F-1D208CCA7E10}" srcOrd="4" destOrd="0" parTransId="{03150A48-C594-42B6-A52E-B3A8E0FA085E}" sibTransId="{9C8DD28B-9DAD-4CB0-9929-D08C3F8F32BF}"/>
    <dgm:cxn modelId="{433EC108-8244-4721-AEA4-E363A965B07E}" type="presOf" srcId="{F108740C-9A02-447A-B1E5-20C822FC493E}" destId="{DE65BDDD-7B83-4A18-B906-BE5031F638EA}" srcOrd="0" destOrd="0" presId="urn:microsoft.com/office/officeart/2005/8/layout/cycle6"/>
    <dgm:cxn modelId="{C36D707C-DBA0-4BB6-AB29-EEC77AFB4900}" type="presOf" srcId="{BF825D81-0C30-49D0-84FD-E9349FADD61C}" destId="{33C81090-DB31-4425-AB57-43CB07C71D77}" srcOrd="0" destOrd="0" presId="urn:microsoft.com/office/officeart/2005/8/layout/cycle6"/>
    <dgm:cxn modelId="{97B04110-658F-4AAA-B2C6-0AF70629B99A}" type="presOf" srcId="{9BA07FDB-9BFA-49C4-9F7D-F35C05C38496}" destId="{CED5C4D6-C02A-471A-B88A-07408867DF34}" srcOrd="0" destOrd="0" presId="urn:microsoft.com/office/officeart/2005/8/layout/cycle6"/>
    <dgm:cxn modelId="{1A6EBF8D-4B51-4C22-B0CB-57225654881A}" type="presOf" srcId="{9C8DD28B-9DAD-4CB0-9929-D08C3F8F32BF}" destId="{083B1001-D612-47DC-8AFD-97C547B9CA73}" srcOrd="0" destOrd="0" presId="urn:microsoft.com/office/officeart/2005/8/layout/cycle6"/>
    <dgm:cxn modelId="{449C16D7-493D-41EE-A7D4-B99239F043BD}" srcId="{534DE815-E6FD-4951-94F6-0B5D68692E14}" destId="{D3DB26FE-BEE8-4A3C-8DFE-F39E8E823931}" srcOrd="2" destOrd="0" parTransId="{09DE4DAC-5EF0-4A9E-A047-51E76EA4679C}" sibTransId="{2185382E-234E-4C36-8CCE-E534E21B44F4}"/>
    <dgm:cxn modelId="{30B5C861-0CBC-4934-A13C-30DA97A11394}" type="presOf" srcId="{534DE815-E6FD-4951-94F6-0B5D68692E14}" destId="{0F2C0B60-F684-4681-B02E-7192C47A1A70}" srcOrd="0" destOrd="0" presId="urn:microsoft.com/office/officeart/2005/8/layout/cycle6"/>
    <dgm:cxn modelId="{8935B1F5-26B7-47D5-A0DA-23610A2FD0EE}" srcId="{534DE815-E6FD-4951-94F6-0B5D68692E14}" destId="{9BA07FDB-9BFA-49C4-9F7D-F35C05C38496}" srcOrd="5" destOrd="0" parTransId="{40C405FE-A52F-404A-A025-09A99C83CF3C}" sibTransId="{55F1E402-0CD2-496F-9547-7296F64B82A9}"/>
    <dgm:cxn modelId="{9D458A86-C69C-4CA1-8610-D0143E466A77}" type="presOf" srcId="{3F9918CE-0BCA-4251-9048-ABC1108FE29D}" destId="{AD89E5F8-33F2-474F-ACDF-16B54EB14BD1}" srcOrd="0" destOrd="0" presId="urn:microsoft.com/office/officeart/2005/8/layout/cycle6"/>
    <dgm:cxn modelId="{38EB49D2-B5C4-4712-A2A8-19E509569206}" type="presOf" srcId="{3F08DE55-F19A-4003-935F-1D208CCA7E10}" destId="{A4781DD1-643F-40AD-803F-49CA8D93CABD}" srcOrd="0" destOrd="0" presId="urn:microsoft.com/office/officeart/2005/8/layout/cycle6"/>
    <dgm:cxn modelId="{37440355-2798-4490-A662-D8BB8ADDBF40}" type="presParOf" srcId="{0F2C0B60-F684-4681-B02E-7192C47A1A70}" destId="{4F40DCFD-281E-4C02-8EE1-DD2AED1F2624}" srcOrd="0" destOrd="0" presId="urn:microsoft.com/office/officeart/2005/8/layout/cycle6"/>
    <dgm:cxn modelId="{83C457CA-EF8F-4790-83A1-9A89C6740D66}" type="presParOf" srcId="{0F2C0B60-F684-4681-B02E-7192C47A1A70}" destId="{058241FA-0C55-4951-8BD5-F5B625386481}" srcOrd="1" destOrd="0" presId="urn:microsoft.com/office/officeart/2005/8/layout/cycle6"/>
    <dgm:cxn modelId="{06D4F991-6D90-45F0-8A29-108DD90DEF3D}" type="presParOf" srcId="{0F2C0B60-F684-4681-B02E-7192C47A1A70}" destId="{CF84D353-96FF-44E7-9F1F-91B4C7981B12}" srcOrd="2" destOrd="0" presId="urn:microsoft.com/office/officeart/2005/8/layout/cycle6"/>
    <dgm:cxn modelId="{B2B33673-A061-473D-8F51-72C3DAF558D7}" type="presParOf" srcId="{0F2C0B60-F684-4681-B02E-7192C47A1A70}" destId="{DE65BDDD-7B83-4A18-B906-BE5031F638EA}" srcOrd="3" destOrd="0" presId="urn:microsoft.com/office/officeart/2005/8/layout/cycle6"/>
    <dgm:cxn modelId="{AE554B09-2D97-459A-B108-3B6BD5F3049E}" type="presParOf" srcId="{0F2C0B60-F684-4681-B02E-7192C47A1A70}" destId="{8DA732E5-E1B7-4846-BBE8-486F3B7992E2}" srcOrd="4" destOrd="0" presId="urn:microsoft.com/office/officeart/2005/8/layout/cycle6"/>
    <dgm:cxn modelId="{F579E419-8A9D-42F3-A3D3-888E5AE73F9F}" type="presParOf" srcId="{0F2C0B60-F684-4681-B02E-7192C47A1A70}" destId="{D3FEFB4B-EE0F-46CC-99E9-3F98783BB9BD}" srcOrd="5" destOrd="0" presId="urn:microsoft.com/office/officeart/2005/8/layout/cycle6"/>
    <dgm:cxn modelId="{2AC4BFC4-8FE7-42DF-87BD-5D20ABA43365}" type="presParOf" srcId="{0F2C0B60-F684-4681-B02E-7192C47A1A70}" destId="{F0658F5E-7ADE-44A1-A963-ABDE29C93E8D}" srcOrd="6" destOrd="0" presId="urn:microsoft.com/office/officeart/2005/8/layout/cycle6"/>
    <dgm:cxn modelId="{A80FB30D-B2AF-464E-AB4F-719FB09BB855}" type="presParOf" srcId="{0F2C0B60-F684-4681-B02E-7192C47A1A70}" destId="{2D4D76F4-117B-44D9-83C8-AF6D7B359FDC}" srcOrd="7" destOrd="0" presId="urn:microsoft.com/office/officeart/2005/8/layout/cycle6"/>
    <dgm:cxn modelId="{47F0DB31-58C5-41A2-AE93-874A59B44EC6}" type="presParOf" srcId="{0F2C0B60-F684-4681-B02E-7192C47A1A70}" destId="{BC3CFB26-2871-49BD-89CA-A2AFE018AA64}" srcOrd="8" destOrd="0" presId="urn:microsoft.com/office/officeart/2005/8/layout/cycle6"/>
    <dgm:cxn modelId="{2127142E-877C-4CDA-9B6E-412430C51A21}" type="presParOf" srcId="{0F2C0B60-F684-4681-B02E-7192C47A1A70}" destId="{33C81090-DB31-4425-AB57-43CB07C71D77}" srcOrd="9" destOrd="0" presId="urn:microsoft.com/office/officeart/2005/8/layout/cycle6"/>
    <dgm:cxn modelId="{0F17093C-03B3-491D-89EF-4DBDCE4805CA}" type="presParOf" srcId="{0F2C0B60-F684-4681-B02E-7192C47A1A70}" destId="{4F8B6EE6-7A38-4D75-AC03-8952796E985B}" srcOrd="10" destOrd="0" presId="urn:microsoft.com/office/officeart/2005/8/layout/cycle6"/>
    <dgm:cxn modelId="{FA44B7E0-6CC0-4DA4-803B-B9C1AB4F40FA}" type="presParOf" srcId="{0F2C0B60-F684-4681-B02E-7192C47A1A70}" destId="{AD89E5F8-33F2-474F-ACDF-16B54EB14BD1}" srcOrd="11" destOrd="0" presId="urn:microsoft.com/office/officeart/2005/8/layout/cycle6"/>
    <dgm:cxn modelId="{BCA9F725-0DEC-4DF5-A3BD-24BCC47BE71E}" type="presParOf" srcId="{0F2C0B60-F684-4681-B02E-7192C47A1A70}" destId="{A4781DD1-643F-40AD-803F-49CA8D93CABD}" srcOrd="12" destOrd="0" presId="urn:microsoft.com/office/officeart/2005/8/layout/cycle6"/>
    <dgm:cxn modelId="{5FD15135-91BF-440A-A078-82D87F183B4D}" type="presParOf" srcId="{0F2C0B60-F684-4681-B02E-7192C47A1A70}" destId="{3F3F7E00-58DE-4B03-A106-97228A25076E}" srcOrd="13" destOrd="0" presId="urn:microsoft.com/office/officeart/2005/8/layout/cycle6"/>
    <dgm:cxn modelId="{63E75CEC-7AF1-483D-AE11-844F07A77A1C}" type="presParOf" srcId="{0F2C0B60-F684-4681-B02E-7192C47A1A70}" destId="{083B1001-D612-47DC-8AFD-97C547B9CA73}" srcOrd="14" destOrd="0" presId="urn:microsoft.com/office/officeart/2005/8/layout/cycle6"/>
    <dgm:cxn modelId="{0646D2E4-4A2E-4B02-AE4A-029A68E26677}" type="presParOf" srcId="{0F2C0B60-F684-4681-B02E-7192C47A1A70}" destId="{CED5C4D6-C02A-471A-B88A-07408867DF34}" srcOrd="15" destOrd="0" presId="urn:microsoft.com/office/officeart/2005/8/layout/cycle6"/>
    <dgm:cxn modelId="{13D633CC-757B-49BC-876D-B40C2950F723}" type="presParOf" srcId="{0F2C0B60-F684-4681-B02E-7192C47A1A70}" destId="{4E997A14-5EDD-486E-8117-EC6A4BA65863}" srcOrd="16" destOrd="0" presId="urn:microsoft.com/office/officeart/2005/8/layout/cycle6"/>
    <dgm:cxn modelId="{9BCE47D1-7339-40AD-9C62-729A3284D1CC}" type="presParOf" srcId="{0F2C0B60-F684-4681-B02E-7192C47A1A70}" destId="{39D4BB28-B259-4A5A-B958-E275A529155C}" srcOrd="17" destOrd="0" presId="urn:microsoft.com/office/officeart/2005/8/layout/cycle6"/>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D3253D5-AC13-4A91-BE9F-4111FA4C279F}" type="doc">
      <dgm:prSet loTypeId="urn:microsoft.com/office/officeart/2005/8/layout/vList5" loCatId="list" qsTypeId="urn:microsoft.com/office/officeart/2005/8/quickstyle/3d4" qsCatId="3D" csTypeId="urn:microsoft.com/office/officeart/2005/8/colors/accent0_3" csCatId="mainScheme" phldr="1"/>
      <dgm:spPr/>
      <dgm:t>
        <a:bodyPr/>
        <a:lstStyle/>
        <a:p>
          <a:endParaRPr lang="en-US"/>
        </a:p>
      </dgm:t>
    </dgm:pt>
    <dgm:pt modelId="{D37CBE81-D6F5-4376-8BBE-89A06918364B}">
      <dgm:prSet custT="1"/>
      <dgm:spPr/>
      <dgm:t>
        <a:bodyPr/>
        <a:lstStyle/>
        <a:p>
          <a:pPr rtl="0"/>
          <a:r>
            <a:rPr lang="en-US" sz="3600" b="1" i="1" dirty="0" smtClean="0"/>
            <a:t>Gender Matters</a:t>
          </a:r>
          <a:endParaRPr lang="en-US" sz="3600" dirty="0"/>
        </a:p>
      </dgm:t>
    </dgm:pt>
    <dgm:pt modelId="{2147F111-2CA0-4BC3-9C6D-963130075B65}" type="parTrans" cxnId="{CB2A68E7-18A7-459F-963F-3262E21761B1}">
      <dgm:prSet/>
      <dgm:spPr/>
      <dgm:t>
        <a:bodyPr/>
        <a:lstStyle/>
        <a:p>
          <a:endParaRPr lang="en-US"/>
        </a:p>
      </dgm:t>
    </dgm:pt>
    <dgm:pt modelId="{6A65D174-AA65-41DE-8493-808F777136DA}" type="sibTrans" cxnId="{CB2A68E7-18A7-459F-963F-3262E21761B1}">
      <dgm:prSet/>
      <dgm:spPr/>
      <dgm:t>
        <a:bodyPr/>
        <a:lstStyle/>
        <a:p>
          <a:endParaRPr lang="en-US"/>
        </a:p>
      </dgm:t>
    </dgm:pt>
    <dgm:pt modelId="{E27E0FD1-6A00-435A-8D4F-CD64AE0AF426}">
      <dgm:prSet custT="1"/>
      <dgm:spPr/>
      <dgm:t>
        <a:bodyPr/>
        <a:lstStyle/>
        <a:p>
          <a:pPr rtl="0"/>
          <a:r>
            <a:rPr lang="en-US" sz="1600" dirty="0" smtClean="0"/>
            <a:t>Gender significantly predicts academic success and athletic success.</a:t>
          </a:r>
          <a:endParaRPr lang="en-US" sz="1600" dirty="0"/>
        </a:p>
      </dgm:t>
    </dgm:pt>
    <dgm:pt modelId="{7BDF883D-5A09-4F44-8576-EF4F77AF6374}" type="parTrans" cxnId="{1271A338-5F54-4AB6-B0DA-5226F5E49C0E}">
      <dgm:prSet/>
      <dgm:spPr/>
      <dgm:t>
        <a:bodyPr/>
        <a:lstStyle/>
        <a:p>
          <a:endParaRPr lang="en-US"/>
        </a:p>
      </dgm:t>
    </dgm:pt>
    <dgm:pt modelId="{85777E24-8A40-4780-A2A5-2B755C826AA5}" type="sibTrans" cxnId="{1271A338-5F54-4AB6-B0DA-5226F5E49C0E}">
      <dgm:prSet/>
      <dgm:spPr/>
      <dgm:t>
        <a:bodyPr/>
        <a:lstStyle/>
        <a:p>
          <a:endParaRPr lang="en-US"/>
        </a:p>
      </dgm:t>
    </dgm:pt>
    <dgm:pt modelId="{555F0894-1CC7-474E-BDD1-7A91E1AA5166}">
      <dgm:prSet custT="1"/>
      <dgm:spPr/>
      <dgm:t>
        <a:bodyPr/>
        <a:lstStyle/>
        <a:p>
          <a:pPr rtl="0"/>
          <a:r>
            <a:rPr lang="en-US" sz="3600" b="1" i="1" dirty="0" smtClean="0"/>
            <a:t>Climate Matters</a:t>
          </a:r>
          <a:endParaRPr lang="en-US" sz="3600" b="1" i="1" dirty="0"/>
        </a:p>
      </dgm:t>
    </dgm:pt>
    <dgm:pt modelId="{2FC4F613-0063-40ED-86F3-DD1DB7CD478B}" type="parTrans" cxnId="{5E47A704-B811-4230-A983-E7B2033449AC}">
      <dgm:prSet/>
      <dgm:spPr/>
      <dgm:t>
        <a:bodyPr/>
        <a:lstStyle/>
        <a:p>
          <a:endParaRPr lang="en-US"/>
        </a:p>
      </dgm:t>
    </dgm:pt>
    <dgm:pt modelId="{B1988FE8-3427-436D-8F50-47F45091C228}" type="sibTrans" cxnId="{5E47A704-B811-4230-A983-E7B2033449AC}">
      <dgm:prSet/>
      <dgm:spPr/>
      <dgm:t>
        <a:bodyPr/>
        <a:lstStyle/>
        <a:p>
          <a:endParaRPr lang="en-US"/>
        </a:p>
      </dgm:t>
    </dgm:pt>
    <dgm:pt modelId="{8D6598A4-44CA-4F68-A30E-9B61C52E2BB1}">
      <dgm:prSet custT="1"/>
      <dgm:spPr/>
      <dgm:t>
        <a:bodyPr/>
        <a:lstStyle/>
        <a:p>
          <a:pPr rtl="0"/>
          <a:r>
            <a:rPr lang="en-US" sz="1600" dirty="0" smtClean="0"/>
            <a:t>Women student-athletes report greater levels of </a:t>
          </a:r>
          <a:r>
            <a:rPr lang="en-US" sz="1600" b="1" dirty="0" smtClean="0"/>
            <a:t>athletic success </a:t>
          </a:r>
          <a:r>
            <a:rPr lang="en-US" sz="1600" dirty="0" smtClean="0"/>
            <a:t>than men student-athletes</a:t>
          </a:r>
          <a:endParaRPr lang="en-US" sz="1600" dirty="0"/>
        </a:p>
      </dgm:t>
    </dgm:pt>
    <dgm:pt modelId="{B57A1064-2845-4A34-A340-B435B60020BE}" type="parTrans" cxnId="{83AD4C36-B641-4271-9DAC-FFB243B6EE84}">
      <dgm:prSet/>
      <dgm:spPr/>
      <dgm:t>
        <a:bodyPr/>
        <a:lstStyle/>
        <a:p>
          <a:endParaRPr lang="en-US"/>
        </a:p>
      </dgm:t>
    </dgm:pt>
    <dgm:pt modelId="{0501FF0C-35B1-44A3-9670-13E9563C3E22}" type="sibTrans" cxnId="{83AD4C36-B641-4271-9DAC-FFB243B6EE84}">
      <dgm:prSet/>
      <dgm:spPr/>
      <dgm:t>
        <a:bodyPr/>
        <a:lstStyle/>
        <a:p>
          <a:endParaRPr lang="en-US"/>
        </a:p>
      </dgm:t>
    </dgm:pt>
    <dgm:pt modelId="{EA001A2D-93FB-4477-BC82-B274460F53B6}">
      <dgm:prSet custT="1"/>
      <dgm:spPr/>
      <dgm:t>
        <a:bodyPr/>
        <a:lstStyle/>
        <a:p>
          <a:pPr rtl="0"/>
          <a:r>
            <a:rPr lang="en-US" sz="1600" dirty="0" smtClean="0"/>
            <a:t>Women student-athletes report greater levels of </a:t>
          </a:r>
          <a:r>
            <a:rPr lang="en-US" sz="1600" b="1" dirty="0" smtClean="0"/>
            <a:t>academic success </a:t>
          </a:r>
          <a:r>
            <a:rPr lang="en-US" sz="1600" dirty="0" smtClean="0"/>
            <a:t>than men student-athletes</a:t>
          </a:r>
          <a:endParaRPr lang="en-US" sz="1600" dirty="0"/>
        </a:p>
      </dgm:t>
    </dgm:pt>
    <dgm:pt modelId="{6C63A39D-0C28-4702-82CB-F00FC61177C2}" type="parTrans" cxnId="{E97D6D96-A142-4979-94AC-AB6AA91DD13E}">
      <dgm:prSet/>
      <dgm:spPr/>
      <dgm:t>
        <a:bodyPr/>
        <a:lstStyle/>
        <a:p>
          <a:endParaRPr lang="en-US"/>
        </a:p>
      </dgm:t>
    </dgm:pt>
    <dgm:pt modelId="{100C989A-81A4-498F-B75E-D6298494C826}" type="sibTrans" cxnId="{E97D6D96-A142-4979-94AC-AB6AA91DD13E}">
      <dgm:prSet/>
      <dgm:spPr/>
      <dgm:t>
        <a:bodyPr/>
        <a:lstStyle/>
        <a:p>
          <a:endParaRPr lang="en-US"/>
        </a:p>
      </dgm:t>
    </dgm:pt>
    <dgm:pt modelId="{F8935598-A27D-4EC5-A34F-16EC0E8BE826}">
      <dgm:prSet custT="1"/>
      <dgm:spPr/>
      <dgm:t>
        <a:bodyPr/>
        <a:lstStyle/>
        <a:p>
          <a:pPr rtl="0"/>
          <a:r>
            <a:rPr lang="en-US" sz="1600" dirty="0" smtClean="0"/>
            <a:t>The following climate factors significantly influenced academic success for women student-athletes</a:t>
          </a:r>
          <a:endParaRPr lang="en-US" sz="1600" dirty="0"/>
        </a:p>
      </dgm:t>
    </dgm:pt>
    <dgm:pt modelId="{A8FEF2FE-C2C4-4CBD-8C17-F158BE3F0A2F}" type="parTrans" cxnId="{BDEC8071-9973-4577-87EA-9D93065B7B9E}">
      <dgm:prSet/>
      <dgm:spPr/>
      <dgm:t>
        <a:bodyPr/>
        <a:lstStyle/>
        <a:p>
          <a:endParaRPr lang="en-US"/>
        </a:p>
      </dgm:t>
    </dgm:pt>
    <dgm:pt modelId="{656B25A0-C7C6-41F2-9FCF-6D66F919DB80}" type="sibTrans" cxnId="{BDEC8071-9973-4577-87EA-9D93065B7B9E}">
      <dgm:prSet/>
      <dgm:spPr/>
      <dgm:t>
        <a:bodyPr/>
        <a:lstStyle/>
        <a:p>
          <a:endParaRPr lang="en-US"/>
        </a:p>
      </dgm:t>
    </dgm:pt>
    <dgm:pt modelId="{32948759-5DCD-4043-8623-7EA2449DCD29}">
      <dgm:prSet custT="1"/>
      <dgm:spPr/>
      <dgm:t>
        <a:bodyPr/>
        <a:lstStyle/>
        <a:p>
          <a:pPr rtl="0"/>
          <a:r>
            <a:rPr lang="en-US" sz="1600" dirty="0" smtClean="0"/>
            <a:t>Perceptions of climate</a:t>
          </a:r>
          <a:endParaRPr lang="en-US" sz="1600" dirty="0"/>
        </a:p>
      </dgm:t>
    </dgm:pt>
    <dgm:pt modelId="{D9259233-6B04-4456-8C5A-08AE8B3A3CFE}" type="parTrans" cxnId="{FDAC48DB-38F4-42DB-A414-4498389AE80F}">
      <dgm:prSet/>
      <dgm:spPr/>
      <dgm:t>
        <a:bodyPr/>
        <a:lstStyle/>
        <a:p>
          <a:endParaRPr lang="en-US"/>
        </a:p>
      </dgm:t>
    </dgm:pt>
    <dgm:pt modelId="{87D9AAF6-25BA-46B3-A2C8-C12755CA1239}" type="sibTrans" cxnId="{FDAC48DB-38F4-42DB-A414-4498389AE80F}">
      <dgm:prSet/>
      <dgm:spPr/>
      <dgm:t>
        <a:bodyPr/>
        <a:lstStyle/>
        <a:p>
          <a:endParaRPr lang="en-US"/>
        </a:p>
      </dgm:t>
    </dgm:pt>
    <dgm:pt modelId="{D78C3E57-9AA4-4DD8-B49E-61E7FF2398D8}">
      <dgm:prSet custT="1"/>
      <dgm:spPr/>
      <dgm:t>
        <a:bodyPr/>
        <a:lstStyle/>
        <a:p>
          <a:pPr rtl="0"/>
          <a:r>
            <a:rPr lang="en-US" sz="1600" dirty="0" smtClean="0"/>
            <a:t>Faculty-student interaction</a:t>
          </a:r>
          <a:endParaRPr lang="en-US" sz="1600" dirty="0"/>
        </a:p>
      </dgm:t>
    </dgm:pt>
    <dgm:pt modelId="{CBBB03A4-9D47-4E68-A9E5-0E2772262EAF}" type="parTrans" cxnId="{43E7DE6E-E065-448B-B5D0-44087CFF6FA6}">
      <dgm:prSet/>
      <dgm:spPr/>
      <dgm:t>
        <a:bodyPr/>
        <a:lstStyle/>
        <a:p>
          <a:endParaRPr lang="en-US"/>
        </a:p>
      </dgm:t>
    </dgm:pt>
    <dgm:pt modelId="{DC67AF75-FD6C-44DA-998A-39A1174B9228}" type="sibTrans" cxnId="{43E7DE6E-E065-448B-B5D0-44087CFF6FA6}">
      <dgm:prSet/>
      <dgm:spPr/>
      <dgm:t>
        <a:bodyPr/>
        <a:lstStyle/>
        <a:p>
          <a:endParaRPr lang="en-US"/>
        </a:p>
      </dgm:t>
    </dgm:pt>
    <dgm:pt modelId="{CD0A9339-3EB5-4441-852A-1944616917C8}">
      <dgm:prSet custT="1"/>
      <dgm:spPr/>
      <dgm:t>
        <a:bodyPr/>
        <a:lstStyle/>
        <a:p>
          <a:pPr rtl="0"/>
          <a:r>
            <a:rPr lang="en-US" sz="1600" dirty="0" smtClean="0"/>
            <a:t>Personal comfort with teammate diversity</a:t>
          </a:r>
          <a:endParaRPr lang="en-US" sz="1600" dirty="0"/>
        </a:p>
      </dgm:t>
    </dgm:pt>
    <dgm:pt modelId="{0E3ED043-A07E-49A8-854A-76E0771516F0}" type="parTrans" cxnId="{8BB8D351-EF63-4F7E-A813-CCE75460C3E2}">
      <dgm:prSet/>
      <dgm:spPr/>
      <dgm:t>
        <a:bodyPr/>
        <a:lstStyle/>
        <a:p>
          <a:endParaRPr lang="en-US"/>
        </a:p>
      </dgm:t>
    </dgm:pt>
    <dgm:pt modelId="{2E0A0821-801E-41B2-B038-B5E605684686}" type="sibTrans" cxnId="{8BB8D351-EF63-4F7E-A813-CCE75460C3E2}">
      <dgm:prSet/>
      <dgm:spPr/>
      <dgm:t>
        <a:bodyPr/>
        <a:lstStyle/>
        <a:p>
          <a:endParaRPr lang="en-US"/>
        </a:p>
      </dgm:t>
    </dgm:pt>
    <dgm:pt modelId="{8618747D-B2C7-410A-98C6-812F46C7F838}">
      <dgm:prSet custT="1"/>
      <dgm:spPr/>
      <dgm:t>
        <a:bodyPr/>
        <a:lstStyle/>
        <a:p>
          <a:pPr rtl="0"/>
          <a:r>
            <a:rPr lang="en-US" sz="1600" dirty="0" smtClean="0"/>
            <a:t>Perceptions of respect</a:t>
          </a:r>
          <a:endParaRPr lang="en-US" sz="1600" dirty="0"/>
        </a:p>
      </dgm:t>
    </dgm:pt>
    <dgm:pt modelId="{D5669672-9C8D-45ED-A80A-F1A20DAEA1B8}" type="parTrans" cxnId="{493E8A37-B5CF-49F7-9F8D-4B3CF5827422}">
      <dgm:prSet/>
      <dgm:spPr/>
      <dgm:t>
        <a:bodyPr/>
        <a:lstStyle/>
        <a:p>
          <a:endParaRPr lang="en-US"/>
        </a:p>
      </dgm:t>
    </dgm:pt>
    <dgm:pt modelId="{D21DBBE9-CCF7-4D49-A792-9E12CBB644B4}" type="sibTrans" cxnId="{493E8A37-B5CF-49F7-9F8D-4B3CF5827422}">
      <dgm:prSet/>
      <dgm:spPr/>
      <dgm:t>
        <a:bodyPr/>
        <a:lstStyle/>
        <a:p>
          <a:endParaRPr lang="en-US"/>
        </a:p>
      </dgm:t>
    </dgm:pt>
    <dgm:pt modelId="{7FC5902E-0C31-42AA-B3D1-928AF9144851}" type="pres">
      <dgm:prSet presAssocID="{AD3253D5-AC13-4A91-BE9F-4111FA4C279F}" presName="Name0" presStyleCnt="0">
        <dgm:presLayoutVars>
          <dgm:dir/>
          <dgm:animLvl val="lvl"/>
          <dgm:resizeHandles val="exact"/>
        </dgm:presLayoutVars>
      </dgm:prSet>
      <dgm:spPr/>
      <dgm:t>
        <a:bodyPr/>
        <a:lstStyle/>
        <a:p>
          <a:endParaRPr lang="en-US"/>
        </a:p>
      </dgm:t>
    </dgm:pt>
    <dgm:pt modelId="{A0FE24A4-C9EA-45AF-AB21-FB8C9D3F4427}" type="pres">
      <dgm:prSet presAssocID="{D37CBE81-D6F5-4376-8BBE-89A06918364B}" presName="linNode" presStyleCnt="0"/>
      <dgm:spPr/>
      <dgm:t>
        <a:bodyPr/>
        <a:lstStyle/>
        <a:p>
          <a:endParaRPr lang="en-US"/>
        </a:p>
      </dgm:t>
    </dgm:pt>
    <dgm:pt modelId="{FEE57D78-4137-4A2B-9ABA-FCD3492E19E8}" type="pres">
      <dgm:prSet presAssocID="{D37CBE81-D6F5-4376-8BBE-89A06918364B}" presName="parentText" presStyleLbl="node1" presStyleIdx="0" presStyleCnt="2">
        <dgm:presLayoutVars>
          <dgm:chMax val="1"/>
          <dgm:bulletEnabled val="1"/>
        </dgm:presLayoutVars>
      </dgm:prSet>
      <dgm:spPr/>
      <dgm:t>
        <a:bodyPr/>
        <a:lstStyle/>
        <a:p>
          <a:endParaRPr lang="en-US"/>
        </a:p>
      </dgm:t>
    </dgm:pt>
    <dgm:pt modelId="{9A441687-E772-4CDD-8F4D-E40DFDB0C1AF}" type="pres">
      <dgm:prSet presAssocID="{D37CBE81-D6F5-4376-8BBE-89A06918364B}" presName="descendantText" presStyleLbl="alignAccFollowNode1" presStyleIdx="0" presStyleCnt="2" custLinFactNeighborX="-1297" custLinFactNeighborY="-2604">
        <dgm:presLayoutVars>
          <dgm:bulletEnabled val="1"/>
        </dgm:presLayoutVars>
      </dgm:prSet>
      <dgm:spPr/>
      <dgm:t>
        <a:bodyPr/>
        <a:lstStyle/>
        <a:p>
          <a:endParaRPr lang="en-US"/>
        </a:p>
      </dgm:t>
    </dgm:pt>
    <dgm:pt modelId="{463D032F-142E-487D-B5E4-27D91E1B7095}" type="pres">
      <dgm:prSet presAssocID="{6A65D174-AA65-41DE-8493-808F777136DA}" presName="sp" presStyleCnt="0"/>
      <dgm:spPr/>
      <dgm:t>
        <a:bodyPr/>
        <a:lstStyle/>
        <a:p>
          <a:endParaRPr lang="en-US"/>
        </a:p>
      </dgm:t>
    </dgm:pt>
    <dgm:pt modelId="{64B45CCD-5278-4547-8403-3B51A0A42351}" type="pres">
      <dgm:prSet presAssocID="{555F0894-1CC7-474E-BDD1-7A91E1AA5166}" presName="linNode" presStyleCnt="0"/>
      <dgm:spPr/>
      <dgm:t>
        <a:bodyPr/>
        <a:lstStyle/>
        <a:p>
          <a:endParaRPr lang="en-US"/>
        </a:p>
      </dgm:t>
    </dgm:pt>
    <dgm:pt modelId="{79E721F4-A5AF-41CE-A6DE-504D9FC21144}" type="pres">
      <dgm:prSet presAssocID="{555F0894-1CC7-474E-BDD1-7A91E1AA5166}" presName="parentText" presStyleLbl="node1" presStyleIdx="1" presStyleCnt="2">
        <dgm:presLayoutVars>
          <dgm:chMax val="1"/>
          <dgm:bulletEnabled val="1"/>
        </dgm:presLayoutVars>
      </dgm:prSet>
      <dgm:spPr/>
      <dgm:t>
        <a:bodyPr/>
        <a:lstStyle/>
        <a:p>
          <a:endParaRPr lang="en-US"/>
        </a:p>
      </dgm:t>
    </dgm:pt>
    <dgm:pt modelId="{497448EC-951B-4DBB-BA9F-7ED931C5C681}" type="pres">
      <dgm:prSet presAssocID="{555F0894-1CC7-474E-BDD1-7A91E1AA5166}" presName="descendantText" presStyleLbl="alignAccFollowNode1" presStyleIdx="1" presStyleCnt="2">
        <dgm:presLayoutVars>
          <dgm:bulletEnabled val="1"/>
        </dgm:presLayoutVars>
      </dgm:prSet>
      <dgm:spPr/>
      <dgm:t>
        <a:bodyPr/>
        <a:lstStyle/>
        <a:p>
          <a:endParaRPr lang="en-US"/>
        </a:p>
      </dgm:t>
    </dgm:pt>
  </dgm:ptLst>
  <dgm:cxnLst>
    <dgm:cxn modelId="{8BB8D351-EF63-4F7E-A813-CCE75460C3E2}" srcId="{F8935598-A27D-4EC5-A34F-16EC0E8BE826}" destId="{CD0A9339-3EB5-4441-852A-1944616917C8}" srcOrd="2" destOrd="0" parTransId="{0E3ED043-A07E-49A8-854A-76E0771516F0}" sibTransId="{2E0A0821-801E-41B2-B038-B5E605684686}"/>
    <dgm:cxn modelId="{9F4A855C-089C-4289-8BF5-29CDDF217664}" type="presOf" srcId="{D37CBE81-D6F5-4376-8BBE-89A06918364B}" destId="{FEE57D78-4137-4A2B-9ABA-FCD3492E19E8}" srcOrd="0" destOrd="0" presId="urn:microsoft.com/office/officeart/2005/8/layout/vList5"/>
    <dgm:cxn modelId="{493E8A37-B5CF-49F7-9F8D-4B3CF5827422}" srcId="{F8935598-A27D-4EC5-A34F-16EC0E8BE826}" destId="{8618747D-B2C7-410A-98C6-812F46C7F838}" srcOrd="3" destOrd="0" parTransId="{D5669672-9C8D-45ED-A80A-F1A20DAEA1B8}" sibTransId="{D21DBBE9-CCF7-4D49-A792-9E12CBB644B4}"/>
    <dgm:cxn modelId="{E5AAF141-159A-4DE1-AA1D-999C49625432}" type="presOf" srcId="{D78C3E57-9AA4-4DD8-B49E-61E7FF2398D8}" destId="{497448EC-951B-4DBB-BA9F-7ED931C5C681}" srcOrd="0" destOrd="2" presId="urn:microsoft.com/office/officeart/2005/8/layout/vList5"/>
    <dgm:cxn modelId="{5E47A704-B811-4230-A983-E7B2033449AC}" srcId="{AD3253D5-AC13-4A91-BE9F-4111FA4C279F}" destId="{555F0894-1CC7-474E-BDD1-7A91E1AA5166}" srcOrd="1" destOrd="0" parTransId="{2FC4F613-0063-40ED-86F3-DD1DB7CD478B}" sibTransId="{B1988FE8-3427-436D-8F50-47F45091C228}"/>
    <dgm:cxn modelId="{94D31B0A-E225-457B-A4AD-38FB96E5C8E3}" type="presOf" srcId="{AD3253D5-AC13-4A91-BE9F-4111FA4C279F}" destId="{7FC5902E-0C31-42AA-B3D1-928AF9144851}" srcOrd="0" destOrd="0" presId="urn:microsoft.com/office/officeart/2005/8/layout/vList5"/>
    <dgm:cxn modelId="{BDEC8071-9973-4577-87EA-9D93065B7B9E}" srcId="{555F0894-1CC7-474E-BDD1-7A91E1AA5166}" destId="{F8935598-A27D-4EC5-A34F-16EC0E8BE826}" srcOrd="0" destOrd="0" parTransId="{A8FEF2FE-C2C4-4CBD-8C17-F158BE3F0A2F}" sibTransId="{656B25A0-C7C6-41F2-9FCF-6D66F919DB80}"/>
    <dgm:cxn modelId="{B0C60B87-049A-4AA3-9A29-F722D1EAFD3A}" type="presOf" srcId="{8D6598A4-44CA-4F68-A30E-9B61C52E2BB1}" destId="{9A441687-E772-4CDD-8F4D-E40DFDB0C1AF}" srcOrd="0" destOrd="2" presId="urn:microsoft.com/office/officeart/2005/8/layout/vList5"/>
    <dgm:cxn modelId="{1271A338-5F54-4AB6-B0DA-5226F5E49C0E}" srcId="{D37CBE81-D6F5-4376-8BBE-89A06918364B}" destId="{E27E0FD1-6A00-435A-8D4F-CD64AE0AF426}" srcOrd="0" destOrd="0" parTransId="{7BDF883D-5A09-4F44-8576-EF4F77AF6374}" sibTransId="{85777E24-8A40-4780-A2A5-2B755C826AA5}"/>
    <dgm:cxn modelId="{E97D6D96-A142-4979-94AC-AB6AA91DD13E}" srcId="{D37CBE81-D6F5-4376-8BBE-89A06918364B}" destId="{EA001A2D-93FB-4477-BC82-B274460F53B6}" srcOrd="1" destOrd="0" parTransId="{6C63A39D-0C28-4702-82CB-F00FC61177C2}" sibTransId="{100C989A-81A4-498F-B75E-D6298494C826}"/>
    <dgm:cxn modelId="{0C8E33AD-752E-47C1-A2BA-AFEBFAF65D8F}" type="presOf" srcId="{32948759-5DCD-4043-8623-7EA2449DCD29}" destId="{497448EC-951B-4DBB-BA9F-7ED931C5C681}" srcOrd="0" destOrd="1" presId="urn:microsoft.com/office/officeart/2005/8/layout/vList5"/>
    <dgm:cxn modelId="{73D2743C-2AA1-40AE-AF71-65BF8D58DF50}" type="presOf" srcId="{E27E0FD1-6A00-435A-8D4F-CD64AE0AF426}" destId="{9A441687-E772-4CDD-8F4D-E40DFDB0C1AF}" srcOrd="0" destOrd="0" presId="urn:microsoft.com/office/officeart/2005/8/layout/vList5"/>
    <dgm:cxn modelId="{44CB2B34-22A6-4FC7-AAD3-93FDA615B6E9}" type="presOf" srcId="{CD0A9339-3EB5-4441-852A-1944616917C8}" destId="{497448EC-951B-4DBB-BA9F-7ED931C5C681}" srcOrd="0" destOrd="3" presId="urn:microsoft.com/office/officeart/2005/8/layout/vList5"/>
    <dgm:cxn modelId="{83AD4C36-B641-4271-9DAC-FFB243B6EE84}" srcId="{D37CBE81-D6F5-4376-8BBE-89A06918364B}" destId="{8D6598A4-44CA-4F68-A30E-9B61C52E2BB1}" srcOrd="2" destOrd="0" parTransId="{B57A1064-2845-4A34-A340-B435B60020BE}" sibTransId="{0501FF0C-35B1-44A3-9670-13E9563C3E22}"/>
    <dgm:cxn modelId="{CB2A68E7-18A7-459F-963F-3262E21761B1}" srcId="{AD3253D5-AC13-4A91-BE9F-4111FA4C279F}" destId="{D37CBE81-D6F5-4376-8BBE-89A06918364B}" srcOrd="0" destOrd="0" parTransId="{2147F111-2CA0-4BC3-9C6D-963130075B65}" sibTransId="{6A65D174-AA65-41DE-8493-808F777136DA}"/>
    <dgm:cxn modelId="{2C71AAA3-6BC6-4E6D-9A81-32FBAA8F0061}" type="presOf" srcId="{EA001A2D-93FB-4477-BC82-B274460F53B6}" destId="{9A441687-E772-4CDD-8F4D-E40DFDB0C1AF}" srcOrd="0" destOrd="1" presId="urn:microsoft.com/office/officeart/2005/8/layout/vList5"/>
    <dgm:cxn modelId="{001E9573-E904-4A61-8394-B9A04FBC1160}" type="presOf" srcId="{F8935598-A27D-4EC5-A34F-16EC0E8BE826}" destId="{497448EC-951B-4DBB-BA9F-7ED931C5C681}" srcOrd="0" destOrd="0" presId="urn:microsoft.com/office/officeart/2005/8/layout/vList5"/>
    <dgm:cxn modelId="{FE96DA0F-F903-4E75-9074-566EF315FFF1}" type="presOf" srcId="{8618747D-B2C7-410A-98C6-812F46C7F838}" destId="{497448EC-951B-4DBB-BA9F-7ED931C5C681}" srcOrd="0" destOrd="4" presId="urn:microsoft.com/office/officeart/2005/8/layout/vList5"/>
    <dgm:cxn modelId="{FDAC48DB-38F4-42DB-A414-4498389AE80F}" srcId="{F8935598-A27D-4EC5-A34F-16EC0E8BE826}" destId="{32948759-5DCD-4043-8623-7EA2449DCD29}" srcOrd="0" destOrd="0" parTransId="{D9259233-6B04-4456-8C5A-08AE8B3A3CFE}" sibTransId="{87D9AAF6-25BA-46B3-A2C8-C12755CA1239}"/>
    <dgm:cxn modelId="{43E7DE6E-E065-448B-B5D0-44087CFF6FA6}" srcId="{F8935598-A27D-4EC5-A34F-16EC0E8BE826}" destId="{D78C3E57-9AA4-4DD8-B49E-61E7FF2398D8}" srcOrd="1" destOrd="0" parTransId="{CBBB03A4-9D47-4E68-A9E5-0E2772262EAF}" sibTransId="{DC67AF75-FD6C-44DA-998A-39A1174B9228}"/>
    <dgm:cxn modelId="{789B87EF-58D6-48ED-90E4-A14FAE99C2A5}" type="presOf" srcId="{555F0894-1CC7-474E-BDD1-7A91E1AA5166}" destId="{79E721F4-A5AF-41CE-A6DE-504D9FC21144}" srcOrd="0" destOrd="0" presId="urn:microsoft.com/office/officeart/2005/8/layout/vList5"/>
    <dgm:cxn modelId="{C9D38FB9-CF3B-43C8-915C-E66CA31200E2}" type="presParOf" srcId="{7FC5902E-0C31-42AA-B3D1-928AF9144851}" destId="{A0FE24A4-C9EA-45AF-AB21-FB8C9D3F4427}" srcOrd="0" destOrd="0" presId="urn:microsoft.com/office/officeart/2005/8/layout/vList5"/>
    <dgm:cxn modelId="{9E072053-8285-4CE5-BDF3-65223A169803}" type="presParOf" srcId="{A0FE24A4-C9EA-45AF-AB21-FB8C9D3F4427}" destId="{FEE57D78-4137-4A2B-9ABA-FCD3492E19E8}" srcOrd="0" destOrd="0" presId="urn:microsoft.com/office/officeart/2005/8/layout/vList5"/>
    <dgm:cxn modelId="{E452CB95-BFF8-428D-9031-B855EF9B86D6}" type="presParOf" srcId="{A0FE24A4-C9EA-45AF-AB21-FB8C9D3F4427}" destId="{9A441687-E772-4CDD-8F4D-E40DFDB0C1AF}" srcOrd="1" destOrd="0" presId="urn:microsoft.com/office/officeart/2005/8/layout/vList5"/>
    <dgm:cxn modelId="{594A6261-A2CE-4495-A3EE-F134B7240DAC}" type="presParOf" srcId="{7FC5902E-0C31-42AA-B3D1-928AF9144851}" destId="{463D032F-142E-487D-B5E4-27D91E1B7095}" srcOrd="1" destOrd="0" presId="urn:microsoft.com/office/officeart/2005/8/layout/vList5"/>
    <dgm:cxn modelId="{F6DCF6AC-027D-4E58-829E-878EA63548F8}" type="presParOf" srcId="{7FC5902E-0C31-42AA-B3D1-928AF9144851}" destId="{64B45CCD-5278-4547-8403-3B51A0A42351}" srcOrd="2" destOrd="0" presId="urn:microsoft.com/office/officeart/2005/8/layout/vList5"/>
    <dgm:cxn modelId="{67FE1D51-CF88-437B-A2C3-90B9411C3E47}" type="presParOf" srcId="{64B45CCD-5278-4547-8403-3B51A0A42351}" destId="{79E721F4-A5AF-41CE-A6DE-504D9FC21144}" srcOrd="0" destOrd="0" presId="urn:microsoft.com/office/officeart/2005/8/layout/vList5"/>
    <dgm:cxn modelId="{8FC7C7A7-661B-438A-BDB4-005FC08032C1}" type="presParOf" srcId="{64B45CCD-5278-4547-8403-3B51A0A42351}" destId="{497448EC-951B-4DBB-BA9F-7ED931C5C68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D67DE83-C0AD-41EB-842C-9AD466F3CF30}"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A60F8167-77A7-4CF0-8514-0C90632EEB98}">
      <dgm:prSet/>
      <dgm:spPr/>
      <dgm:t>
        <a:bodyPr/>
        <a:lstStyle/>
        <a:p>
          <a:pPr rtl="0"/>
          <a:r>
            <a:rPr lang="en-US" dirty="0" smtClean="0"/>
            <a:t>Identify the focus groups </a:t>
          </a:r>
          <a:endParaRPr lang="en-US" dirty="0"/>
        </a:p>
      </dgm:t>
    </dgm:pt>
    <dgm:pt modelId="{05E7B2DA-2D9D-437A-B02D-8BCFB9934970}" type="parTrans" cxnId="{BA8C25A8-7081-4536-8782-BE00CC6539F1}">
      <dgm:prSet/>
      <dgm:spPr/>
      <dgm:t>
        <a:bodyPr/>
        <a:lstStyle/>
        <a:p>
          <a:endParaRPr lang="en-US"/>
        </a:p>
      </dgm:t>
    </dgm:pt>
    <dgm:pt modelId="{FB337E77-C5C1-4185-AF65-8DF2166FEE6D}" type="sibTrans" cxnId="{BA8C25A8-7081-4536-8782-BE00CC6539F1}">
      <dgm:prSet/>
      <dgm:spPr/>
      <dgm:t>
        <a:bodyPr/>
        <a:lstStyle/>
        <a:p>
          <a:endParaRPr lang="en-US"/>
        </a:p>
      </dgm:t>
    </dgm:pt>
    <dgm:pt modelId="{7A032266-06B7-4B3C-A4BF-D182458D7459}">
      <dgm:prSet/>
      <dgm:spPr/>
      <dgm:t>
        <a:bodyPr/>
        <a:lstStyle/>
        <a:p>
          <a:pPr rtl="0"/>
          <a:r>
            <a:rPr lang="en-US" smtClean="0"/>
            <a:t>Develop the protocol for the focus groups</a:t>
          </a:r>
          <a:endParaRPr lang="en-US"/>
        </a:p>
      </dgm:t>
    </dgm:pt>
    <dgm:pt modelId="{F79A8B01-50D7-4155-8B18-BF2AED5EB898}" type="parTrans" cxnId="{1D6C04A7-5FF6-48EF-AFA5-B83913D7C8E5}">
      <dgm:prSet/>
      <dgm:spPr/>
      <dgm:t>
        <a:bodyPr/>
        <a:lstStyle/>
        <a:p>
          <a:endParaRPr lang="en-US"/>
        </a:p>
      </dgm:t>
    </dgm:pt>
    <dgm:pt modelId="{E32E7419-C505-42DB-9BAF-9A98A2D63042}" type="sibTrans" cxnId="{1D6C04A7-5FF6-48EF-AFA5-B83913D7C8E5}">
      <dgm:prSet/>
      <dgm:spPr/>
      <dgm:t>
        <a:bodyPr/>
        <a:lstStyle/>
        <a:p>
          <a:endParaRPr lang="en-US"/>
        </a:p>
      </dgm:t>
    </dgm:pt>
    <dgm:pt modelId="{4C2597F4-DCCB-44B4-97E7-1646F2CF591C}">
      <dgm:prSet/>
      <dgm:spPr/>
      <dgm:t>
        <a:bodyPr/>
        <a:lstStyle/>
        <a:p>
          <a:pPr rtl="0"/>
          <a:r>
            <a:rPr lang="en-US" smtClean="0"/>
            <a:t>Populate the focus groups</a:t>
          </a:r>
          <a:endParaRPr lang="en-US"/>
        </a:p>
      </dgm:t>
    </dgm:pt>
    <dgm:pt modelId="{5DA79BEC-8F3C-49E6-9F10-6626D11CF518}" type="parTrans" cxnId="{C48AF815-2107-4BDC-93CA-6FC20713E922}">
      <dgm:prSet/>
      <dgm:spPr/>
      <dgm:t>
        <a:bodyPr/>
        <a:lstStyle/>
        <a:p>
          <a:endParaRPr lang="en-US"/>
        </a:p>
      </dgm:t>
    </dgm:pt>
    <dgm:pt modelId="{046F6481-0C02-4296-A0BE-F4FDA6727453}" type="sibTrans" cxnId="{C48AF815-2107-4BDC-93CA-6FC20713E922}">
      <dgm:prSet/>
      <dgm:spPr/>
      <dgm:t>
        <a:bodyPr/>
        <a:lstStyle/>
        <a:p>
          <a:endParaRPr lang="en-US"/>
        </a:p>
      </dgm:t>
    </dgm:pt>
    <dgm:pt modelId="{7135AC1A-5984-4A60-A5E4-643AAF41227F}" type="pres">
      <dgm:prSet presAssocID="{1D67DE83-C0AD-41EB-842C-9AD466F3CF30}" presName="Name0" presStyleCnt="0">
        <dgm:presLayoutVars>
          <dgm:dir/>
          <dgm:resizeHandles val="exact"/>
        </dgm:presLayoutVars>
      </dgm:prSet>
      <dgm:spPr/>
      <dgm:t>
        <a:bodyPr/>
        <a:lstStyle/>
        <a:p>
          <a:endParaRPr lang="en-US"/>
        </a:p>
      </dgm:t>
    </dgm:pt>
    <dgm:pt modelId="{32F776DE-F8C7-4FCD-80AD-8C847DA3B6B2}" type="pres">
      <dgm:prSet presAssocID="{1D67DE83-C0AD-41EB-842C-9AD466F3CF30}" presName="arrow" presStyleLbl="bgShp" presStyleIdx="0" presStyleCnt="1"/>
      <dgm:spPr/>
    </dgm:pt>
    <dgm:pt modelId="{7827BB0F-D27E-4E29-9F71-86E92A82A742}" type="pres">
      <dgm:prSet presAssocID="{1D67DE83-C0AD-41EB-842C-9AD466F3CF30}" presName="points" presStyleCnt="0"/>
      <dgm:spPr/>
    </dgm:pt>
    <dgm:pt modelId="{48166120-B2B2-43B4-9241-0E57F1177F4D}" type="pres">
      <dgm:prSet presAssocID="{A60F8167-77A7-4CF0-8514-0C90632EEB98}" presName="compositeA" presStyleCnt="0"/>
      <dgm:spPr/>
    </dgm:pt>
    <dgm:pt modelId="{591E2180-C443-4027-9426-EEAC3A9BF38E}" type="pres">
      <dgm:prSet presAssocID="{A60F8167-77A7-4CF0-8514-0C90632EEB98}" presName="textA" presStyleLbl="revTx" presStyleIdx="0" presStyleCnt="3">
        <dgm:presLayoutVars>
          <dgm:bulletEnabled val="1"/>
        </dgm:presLayoutVars>
      </dgm:prSet>
      <dgm:spPr/>
      <dgm:t>
        <a:bodyPr/>
        <a:lstStyle/>
        <a:p>
          <a:endParaRPr lang="en-US"/>
        </a:p>
      </dgm:t>
    </dgm:pt>
    <dgm:pt modelId="{18911451-402F-499C-A42C-A70A211B2758}" type="pres">
      <dgm:prSet presAssocID="{A60F8167-77A7-4CF0-8514-0C90632EEB98}" presName="circleA" presStyleLbl="node1" presStyleIdx="0" presStyleCnt="3"/>
      <dgm:spPr/>
    </dgm:pt>
    <dgm:pt modelId="{493E9D77-B024-40A7-BE5F-CC438D1A315B}" type="pres">
      <dgm:prSet presAssocID="{A60F8167-77A7-4CF0-8514-0C90632EEB98}" presName="spaceA" presStyleCnt="0"/>
      <dgm:spPr/>
    </dgm:pt>
    <dgm:pt modelId="{2D7722C8-2117-43F2-B38B-DF29143722FB}" type="pres">
      <dgm:prSet presAssocID="{FB337E77-C5C1-4185-AF65-8DF2166FEE6D}" presName="space" presStyleCnt="0"/>
      <dgm:spPr/>
    </dgm:pt>
    <dgm:pt modelId="{F49385CD-FC9D-4E67-BC45-D5F90547CA9D}" type="pres">
      <dgm:prSet presAssocID="{7A032266-06B7-4B3C-A4BF-D182458D7459}" presName="compositeB" presStyleCnt="0"/>
      <dgm:spPr/>
    </dgm:pt>
    <dgm:pt modelId="{43BDB643-08FA-40B1-8E6B-CC517C41DD5E}" type="pres">
      <dgm:prSet presAssocID="{7A032266-06B7-4B3C-A4BF-D182458D7459}" presName="textB" presStyleLbl="revTx" presStyleIdx="1" presStyleCnt="3">
        <dgm:presLayoutVars>
          <dgm:bulletEnabled val="1"/>
        </dgm:presLayoutVars>
      </dgm:prSet>
      <dgm:spPr/>
      <dgm:t>
        <a:bodyPr/>
        <a:lstStyle/>
        <a:p>
          <a:endParaRPr lang="en-US"/>
        </a:p>
      </dgm:t>
    </dgm:pt>
    <dgm:pt modelId="{60EC6233-76D4-455D-9D5F-C6C5B460CEF4}" type="pres">
      <dgm:prSet presAssocID="{7A032266-06B7-4B3C-A4BF-D182458D7459}" presName="circleB" presStyleLbl="node1" presStyleIdx="1" presStyleCnt="3"/>
      <dgm:spPr/>
    </dgm:pt>
    <dgm:pt modelId="{D546EFBF-AC3D-4D32-8EE0-32C29B32EFF0}" type="pres">
      <dgm:prSet presAssocID="{7A032266-06B7-4B3C-A4BF-D182458D7459}" presName="spaceB" presStyleCnt="0"/>
      <dgm:spPr/>
    </dgm:pt>
    <dgm:pt modelId="{62A70476-06AC-4620-B898-C65944342F7E}" type="pres">
      <dgm:prSet presAssocID="{E32E7419-C505-42DB-9BAF-9A98A2D63042}" presName="space" presStyleCnt="0"/>
      <dgm:spPr/>
    </dgm:pt>
    <dgm:pt modelId="{85745E05-4945-4689-B309-BE9B9EAD7E55}" type="pres">
      <dgm:prSet presAssocID="{4C2597F4-DCCB-44B4-97E7-1646F2CF591C}" presName="compositeA" presStyleCnt="0"/>
      <dgm:spPr/>
    </dgm:pt>
    <dgm:pt modelId="{33C5D600-111E-4332-9423-0DAB429BEB12}" type="pres">
      <dgm:prSet presAssocID="{4C2597F4-DCCB-44B4-97E7-1646F2CF591C}" presName="textA" presStyleLbl="revTx" presStyleIdx="2" presStyleCnt="3">
        <dgm:presLayoutVars>
          <dgm:bulletEnabled val="1"/>
        </dgm:presLayoutVars>
      </dgm:prSet>
      <dgm:spPr/>
      <dgm:t>
        <a:bodyPr/>
        <a:lstStyle/>
        <a:p>
          <a:endParaRPr lang="en-US"/>
        </a:p>
      </dgm:t>
    </dgm:pt>
    <dgm:pt modelId="{332C7508-AC95-4032-B795-961C16E87F1C}" type="pres">
      <dgm:prSet presAssocID="{4C2597F4-DCCB-44B4-97E7-1646F2CF591C}" presName="circleA" presStyleLbl="node1" presStyleIdx="2" presStyleCnt="3"/>
      <dgm:spPr/>
    </dgm:pt>
    <dgm:pt modelId="{AEF77A0B-21D8-4255-A1EE-275480A6C219}" type="pres">
      <dgm:prSet presAssocID="{4C2597F4-DCCB-44B4-97E7-1646F2CF591C}" presName="spaceA" presStyleCnt="0"/>
      <dgm:spPr/>
    </dgm:pt>
  </dgm:ptLst>
  <dgm:cxnLst>
    <dgm:cxn modelId="{09F3ACDE-B06D-4843-BCBD-5C8A31A82D09}" type="presOf" srcId="{1D67DE83-C0AD-41EB-842C-9AD466F3CF30}" destId="{7135AC1A-5984-4A60-A5E4-643AAF41227F}" srcOrd="0" destOrd="0" presId="urn:microsoft.com/office/officeart/2005/8/layout/hProcess11"/>
    <dgm:cxn modelId="{BBE8ADEC-893D-400B-B641-86C42DE6837E}" type="presOf" srcId="{A60F8167-77A7-4CF0-8514-0C90632EEB98}" destId="{591E2180-C443-4027-9426-EEAC3A9BF38E}" srcOrd="0" destOrd="0" presId="urn:microsoft.com/office/officeart/2005/8/layout/hProcess11"/>
    <dgm:cxn modelId="{C48AF815-2107-4BDC-93CA-6FC20713E922}" srcId="{1D67DE83-C0AD-41EB-842C-9AD466F3CF30}" destId="{4C2597F4-DCCB-44B4-97E7-1646F2CF591C}" srcOrd="2" destOrd="0" parTransId="{5DA79BEC-8F3C-49E6-9F10-6626D11CF518}" sibTransId="{046F6481-0C02-4296-A0BE-F4FDA6727453}"/>
    <dgm:cxn modelId="{1D6C04A7-5FF6-48EF-AFA5-B83913D7C8E5}" srcId="{1D67DE83-C0AD-41EB-842C-9AD466F3CF30}" destId="{7A032266-06B7-4B3C-A4BF-D182458D7459}" srcOrd="1" destOrd="0" parTransId="{F79A8B01-50D7-4155-8B18-BF2AED5EB898}" sibTransId="{E32E7419-C505-42DB-9BAF-9A98A2D63042}"/>
    <dgm:cxn modelId="{BA8C25A8-7081-4536-8782-BE00CC6539F1}" srcId="{1D67DE83-C0AD-41EB-842C-9AD466F3CF30}" destId="{A60F8167-77A7-4CF0-8514-0C90632EEB98}" srcOrd="0" destOrd="0" parTransId="{05E7B2DA-2D9D-437A-B02D-8BCFB9934970}" sibTransId="{FB337E77-C5C1-4185-AF65-8DF2166FEE6D}"/>
    <dgm:cxn modelId="{D7256F65-F996-4E6D-A16B-E5BA449390DB}" type="presOf" srcId="{7A032266-06B7-4B3C-A4BF-D182458D7459}" destId="{43BDB643-08FA-40B1-8E6B-CC517C41DD5E}" srcOrd="0" destOrd="0" presId="urn:microsoft.com/office/officeart/2005/8/layout/hProcess11"/>
    <dgm:cxn modelId="{2A1ADF3D-ECA1-4FA2-8913-8D3AC87EDA04}" type="presOf" srcId="{4C2597F4-DCCB-44B4-97E7-1646F2CF591C}" destId="{33C5D600-111E-4332-9423-0DAB429BEB12}" srcOrd="0" destOrd="0" presId="urn:microsoft.com/office/officeart/2005/8/layout/hProcess11"/>
    <dgm:cxn modelId="{673C42D3-7C8D-4DC1-9FF3-EFC278CBC3B1}" type="presParOf" srcId="{7135AC1A-5984-4A60-A5E4-643AAF41227F}" destId="{32F776DE-F8C7-4FCD-80AD-8C847DA3B6B2}" srcOrd="0" destOrd="0" presId="urn:microsoft.com/office/officeart/2005/8/layout/hProcess11"/>
    <dgm:cxn modelId="{7D744B55-7340-4EC3-85F4-231F8C8C2D0A}" type="presParOf" srcId="{7135AC1A-5984-4A60-A5E4-643AAF41227F}" destId="{7827BB0F-D27E-4E29-9F71-86E92A82A742}" srcOrd="1" destOrd="0" presId="urn:microsoft.com/office/officeart/2005/8/layout/hProcess11"/>
    <dgm:cxn modelId="{D2CD062E-A60E-4180-84D7-A09AF860DCDC}" type="presParOf" srcId="{7827BB0F-D27E-4E29-9F71-86E92A82A742}" destId="{48166120-B2B2-43B4-9241-0E57F1177F4D}" srcOrd="0" destOrd="0" presId="urn:microsoft.com/office/officeart/2005/8/layout/hProcess11"/>
    <dgm:cxn modelId="{0C3A6D3E-65C7-4F2F-8DF6-737608D482D9}" type="presParOf" srcId="{48166120-B2B2-43B4-9241-0E57F1177F4D}" destId="{591E2180-C443-4027-9426-EEAC3A9BF38E}" srcOrd="0" destOrd="0" presId="urn:microsoft.com/office/officeart/2005/8/layout/hProcess11"/>
    <dgm:cxn modelId="{473A1B42-4165-4C17-9C16-A0B7793DE52A}" type="presParOf" srcId="{48166120-B2B2-43B4-9241-0E57F1177F4D}" destId="{18911451-402F-499C-A42C-A70A211B2758}" srcOrd="1" destOrd="0" presId="urn:microsoft.com/office/officeart/2005/8/layout/hProcess11"/>
    <dgm:cxn modelId="{4A092D2E-0FF5-4409-82BD-B007CC363AD5}" type="presParOf" srcId="{48166120-B2B2-43B4-9241-0E57F1177F4D}" destId="{493E9D77-B024-40A7-BE5F-CC438D1A315B}" srcOrd="2" destOrd="0" presId="urn:microsoft.com/office/officeart/2005/8/layout/hProcess11"/>
    <dgm:cxn modelId="{FC7C4591-BA5A-4077-A202-D0CBFCFFD92F}" type="presParOf" srcId="{7827BB0F-D27E-4E29-9F71-86E92A82A742}" destId="{2D7722C8-2117-43F2-B38B-DF29143722FB}" srcOrd="1" destOrd="0" presId="urn:microsoft.com/office/officeart/2005/8/layout/hProcess11"/>
    <dgm:cxn modelId="{38232C14-6BD4-47D5-B6DC-1CA5742A5A86}" type="presParOf" srcId="{7827BB0F-D27E-4E29-9F71-86E92A82A742}" destId="{F49385CD-FC9D-4E67-BC45-D5F90547CA9D}" srcOrd="2" destOrd="0" presId="urn:microsoft.com/office/officeart/2005/8/layout/hProcess11"/>
    <dgm:cxn modelId="{649128E1-8D24-45FF-B5B8-2AE3497FB5CC}" type="presParOf" srcId="{F49385CD-FC9D-4E67-BC45-D5F90547CA9D}" destId="{43BDB643-08FA-40B1-8E6B-CC517C41DD5E}" srcOrd="0" destOrd="0" presId="urn:microsoft.com/office/officeart/2005/8/layout/hProcess11"/>
    <dgm:cxn modelId="{A10FB2F1-60CE-4216-9942-5049B7EF6562}" type="presParOf" srcId="{F49385CD-FC9D-4E67-BC45-D5F90547CA9D}" destId="{60EC6233-76D4-455D-9D5F-C6C5B460CEF4}" srcOrd="1" destOrd="0" presId="urn:microsoft.com/office/officeart/2005/8/layout/hProcess11"/>
    <dgm:cxn modelId="{F2796BEB-DBB2-4A4C-A4DF-F2E24DFBFE6C}" type="presParOf" srcId="{F49385CD-FC9D-4E67-BC45-D5F90547CA9D}" destId="{D546EFBF-AC3D-4D32-8EE0-32C29B32EFF0}" srcOrd="2" destOrd="0" presId="urn:microsoft.com/office/officeart/2005/8/layout/hProcess11"/>
    <dgm:cxn modelId="{FB07459E-8C5E-44FB-A186-3E720788459F}" type="presParOf" srcId="{7827BB0F-D27E-4E29-9F71-86E92A82A742}" destId="{62A70476-06AC-4620-B898-C65944342F7E}" srcOrd="3" destOrd="0" presId="urn:microsoft.com/office/officeart/2005/8/layout/hProcess11"/>
    <dgm:cxn modelId="{958AA103-F886-40A9-BC5C-1503502B8971}" type="presParOf" srcId="{7827BB0F-D27E-4E29-9F71-86E92A82A742}" destId="{85745E05-4945-4689-B309-BE9B9EAD7E55}" srcOrd="4" destOrd="0" presId="urn:microsoft.com/office/officeart/2005/8/layout/hProcess11"/>
    <dgm:cxn modelId="{31194BCE-8ED5-4CB9-B08D-70D55D06F552}" type="presParOf" srcId="{85745E05-4945-4689-B309-BE9B9EAD7E55}" destId="{33C5D600-111E-4332-9423-0DAB429BEB12}" srcOrd="0" destOrd="0" presId="urn:microsoft.com/office/officeart/2005/8/layout/hProcess11"/>
    <dgm:cxn modelId="{8776D45B-1514-431D-88B1-0CC164E4043A}" type="presParOf" srcId="{85745E05-4945-4689-B309-BE9B9EAD7E55}" destId="{332C7508-AC95-4032-B795-961C16E87F1C}" srcOrd="1" destOrd="0" presId="urn:microsoft.com/office/officeart/2005/8/layout/hProcess11"/>
    <dgm:cxn modelId="{A17EDC64-C6C3-4A4C-A00B-99A82DC37239}" type="presParOf" srcId="{85745E05-4945-4689-B309-BE9B9EAD7E55}" destId="{AEF77A0B-21D8-4255-A1EE-275480A6C219}"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0A47A6C-3860-4CCA-A151-F632EDDCF942}"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D1384C18-4683-44E9-AA65-06D3598AD3FC}">
      <dgm:prSet/>
      <dgm:spPr/>
      <dgm:t>
        <a:bodyPr/>
        <a:lstStyle/>
        <a:p>
          <a:pPr rtl="0"/>
          <a:r>
            <a:rPr lang="en-US" dirty="0" smtClean="0"/>
            <a:t>Final instrument </a:t>
          </a:r>
          <a:endParaRPr lang="en-US" dirty="0"/>
        </a:p>
      </dgm:t>
    </dgm:pt>
    <dgm:pt modelId="{27B556A4-F08F-4F23-B84C-E5A0285887C5}" type="parTrans" cxnId="{AF8677D4-9495-47AF-B6E4-B901008BA2DD}">
      <dgm:prSet/>
      <dgm:spPr/>
      <dgm:t>
        <a:bodyPr/>
        <a:lstStyle/>
        <a:p>
          <a:endParaRPr lang="en-US"/>
        </a:p>
      </dgm:t>
    </dgm:pt>
    <dgm:pt modelId="{59048EDA-C4CC-4D5C-92FA-C52845A1EA89}" type="sibTrans" cxnId="{AF8677D4-9495-47AF-B6E4-B901008BA2DD}">
      <dgm:prSet/>
      <dgm:spPr/>
      <dgm:t>
        <a:bodyPr/>
        <a:lstStyle/>
        <a:p>
          <a:endParaRPr lang="en-US"/>
        </a:p>
      </dgm:t>
    </dgm:pt>
    <dgm:pt modelId="{4CC43E27-CDE7-4A58-BB8C-B9E746AAF0C9}">
      <dgm:prSet/>
      <dgm:spPr/>
      <dgm:t>
        <a:bodyPr/>
        <a:lstStyle/>
        <a:p>
          <a:pPr rtl="0"/>
          <a:r>
            <a:rPr lang="en-US" dirty="0" smtClean="0">
              <a:solidFill>
                <a:schemeClr val="bg1"/>
              </a:solidFill>
            </a:rPr>
            <a:t>Quantitative questions and additional space for respondents to provide commentary</a:t>
          </a:r>
          <a:endParaRPr lang="en-US" dirty="0">
            <a:solidFill>
              <a:schemeClr val="bg1"/>
            </a:solidFill>
          </a:endParaRPr>
        </a:p>
      </dgm:t>
    </dgm:pt>
    <dgm:pt modelId="{1B08536D-0DD5-4AAF-84DA-D51B799D9BF3}" type="parTrans" cxnId="{0287F8E0-38E4-45E9-B1E3-518BC3720E30}">
      <dgm:prSet/>
      <dgm:spPr/>
      <dgm:t>
        <a:bodyPr/>
        <a:lstStyle/>
        <a:p>
          <a:endParaRPr lang="en-US"/>
        </a:p>
      </dgm:t>
    </dgm:pt>
    <dgm:pt modelId="{F0EEC136-EDE1-4BD0-A9DB-280959523CB4}" type="sibTrans" cxnId="{0287F8E0-38E4-45E9-B1E3-518BC3720E30}">
      <dgm:prSet/>
      <dgm:spPr/>
      <dgm:t>
        <a:bodyPr/>
        <a:lstStyle/>
        <a:p>
          <a:endParaRPr lang="en-US"/>
        </a:p>
      </dgm:t>
    </dgm:pt>
    <dgm:pt modelId="{7C27332C-7390-4516-B22D-B4E9263A217C}">
      <dgm:prSet/>
      <dgm:spPr/>
      <dgm:t>
        <a:bodyPr/>
        <a:lstStyle/>
        <a:p>
          <a:pPr rtl="0"/>
          <a:r>
            <a:rPr lang="en-US" dirty="0" smtClean="0"/>
            <a:t>Sample = Population</a:t>
          </a:r>
          <a:endParaRPr lang="en-US" dirty="0"/>
        </a:p>
      </dgm:t>
    </dgm:pt>
    <dgm:pt modelId="{B54FE693-55E7-44D1-81E9-A66C96C16209}" type="parTrans" cxnId="{FF36222B-2D21-4BD1-8F35-F2E8AA223833}">
      <dgm:prSet/>
      <dgm:spPr/>
      <dgm:t>
        <a:bodyPr/>
        <a:lstStyle/>
        <a:p>
          <a:endParaRPr lang="en-US"/>
        </a:p>
      </dgm:t>
    </dgm:pt>
    <dgm:pt modelId="{40CC18D8-5E68-4D06-BB5F-52C0B1C63974}" type="sibTrans" cxnId="{FF36222B-2D21-4BD1-8F35-F2E8AA223833}">
      <dgm:prSet/>
      <dgm:spPr/>
      <dgm:t>
        <a:bodyPr/>
        <a:lstStyle/>
        <a:p>
          <a:endParaRPr lang="en-US"/>
        </a:p>
      </dgm:t>
    </dgm:pt>
    <dgm:pt modelId="{88B00F72-9F17-47F4-A3DA-037A9A208810}">
      <dgm:prSet/>
      <dgm:spPr/>
      <dgm:t>
        <a:bodyPr/>
        <a:lstStyle/>
        <a:p>
          <a:pPr rtl="0"/>
          <a:r>
            <a:rPr lang="en-US" dirty="0" smtClean="0">
              <a:solidFill>
                <a:schemeClr val="bg1"/>
              </a:solidFill>
            </a:rPr>
            <a:t>All members of the university community are invited to participate via an invitation from the President</a:t>
          </a:r>
          <a:endParaRPr lang="en-US" b="0" dirty="0">
            <a:solidFill>
              <a:schemeClr val="bg1"/>
            </a:solidFill>
          </a:endParaRPr>
        </a:p>
      </dgm:t>
    </dgm:pt>
    <dgm:pt modelId="{2AC870DC-6B20-4AAD-B1FC-83E4D849F73F}" type="parTrans" cxnId="{43F0E6D7-60F5-4D98-84BB-97DE153D3320}">
      <dgm:prSet/>
      <dgm:spPr/>
      <dgm:t>
        <a:bodyPr/>
        <a:lstStyle/>
        <a:p>
          <a:endParaRPr lang="en-US"/>
        </a:p>
      </dgm:t>
    </dgm:pt>
    <dgm:pt modelId="{72E1DB78-AD46-4938-ADB0-D79F4C11BFBD}" type="sibTrans" cxnId="{43F0E6D7-60F5-4D98-84BB-97DE153D3320}">
      <dgm:prSet/>
      <dgm:spPr/>
      <dgm:t>
        <a:bodyPr/>
        <a:lstStyle/>
        <a:p>
          <a:endParaRPr lang="en-US"/>
        </a:p>
      </dgm:t>
    </dgm:pt>
    <dgm:pt modelId="{BE93ADE5-C257-499B-BA83-96C811C35492}">
      <dgm:prSet/>
      <dgm:spPr/>
      <dgm:t>
        <a:bodyPr/>
        <a:lstStyle/>
        <a:p>
          <a:pPr rtl="0"/>
          <a:r>
            <a:rPr lang="en-US" dirty="0" smtClean="0">
              <a:solidFill>
                <a:schemeClr val="bg1"/>
              </a:solidFill>
            </a:rPr>
            <a:t>Web-based survey</a:t>
          </a:r>
          <a:endParaRPr lang="en-US" dirty="0">
            <a:solidFill>
              <a:schemeClr val="bg1"/>
            </a:solidFill>
          </a:endParaRPr>
        </a:p>
      </dgm:t>
    </dgm:pt>
    <dgm:pt modelId="{6FADA861-10CD-4F14-A886-00D8EA87FE9F}" type="parTrans" cxnId="{B9400FBC-46BC-4F17-885C-234E440D30D2}">
      <dgm:prSet/>
      <dgm:spPr/>
      <dgm:t>
        <a:bodyPr/>
        <a:lstStyle/>
        <a:p>
          <a:endParaRPr lang="en-US"/>
        </a:p>
      </dgm:t>
    </dgm:pt>
    <dgm:pt modelId="{28D21DC3-F2CA-4B53-9042-8CFBFBCB332A}" type="sibTrans" cxnId="{B9400FBC-46BC-4F17-885C-234E440D30D2}">
      <dgm:prSet/>
      <dgm:spPr/>
      <dgm:t>
        <a:bodyPr/>
        <a:lstStyle/>
        <a:p>
          <a:endParaRPr lang="en-US"/>
        </a:p>
      </dgm:t>
    </dgm:pt>
    <dgm:pt modelId="{76B507E9-5F8E-4DDA-8A0A-A2AD5E4686FA}" type="pres">
      <dgm:prSet presAssocID="{80A47A6C-3860-4CCA-A151-F632EDDCF942}" presName="linear" presStyleCnt="0">
        <dgm:presLayoutVars>
          <dgm:animLvl val="lvl"/>
          <dgm:resizeHandles val="exact"/>
        </dgm:presLayoutVars>
      </dgm:prSet>
      <dgm:spPr/>
      <dgm:t>
        <a:bodyPr/>
        <a:lstStyle/>
        <a:p>
          <a:endParaRPr lang="en-US"/>
        </a:p>
      </dgm:t>
    </dgm:pt>
    <dgm:pt modelId="{9C962866-7B91-416E-BC42-20F3A6AF58CA}" type="pres">
      <dgm:prSet presAssocID="{D1384C18-4683-44E9-AA65-06D3598AD3FC}" presName="parentText" presStyleLbl="node1" presStyleIdx="0" presStyleCnt="2">
        <dgm:presLayoutVars>
          <dgm:chMax val="0"/>
          <dgm:bulletEnabled val="1"/>
        </dgm:presLayoutVars>
      </dgm:prSet>
      <dgm:spPr/>
      <dgm:t>
        <a:bodyPr/>
        <a:lstStyle/>
        <a:p>
          <a:endParaRPr lang="en-US"/>
        </a:p>
      </dgm:t>
    </dgm:pt>
    <dgm:pt modelId="{61D8FF48-A103-446A-BE8E-1C75D1D4CEAB}" type="pres">
      <dgm:prSet presAssocID="{D1384C18-4683-44E9-AA65-06D3598AD3FC}" presName="childText" presStyleLbl="revTx" presStyleIdx="0" presStyleCnt="2">
        <dgm:presLayoutVars>
          <dgm:bulletEnabled val="1"/>
        </dgm:presLayoutVars>
      </dgm:prSet>
      <dgm:spPr/>
      <dgm:t>
        <a:bodyPr/>
        <a:lstStyle/>
        <a:p>
          <a:endParaRPr lang="en-US"/>
        </a:p>
      </dgm:t>
    </dgm:pt>
    <dgm:pt modelId="{C9DFD422-0094-4CA7-95F3-6FF99D520F51}" type="pres">
      <dgm:prSet presAssocID="{7C27332C-7390-4516-B22D-B4E9263A217C}" presName="parentText" presStyleLbl="node1" presStyleIdx="1" presStyleCnt="2">
        <dgm:presLayoutVars>
          <dgm:chMax val="0"/>
          <dgm:bulletEnabled val="1"/>
        </dgm:presLayoutVars>
      </dgm:prSet>
      <dgm:spPr/>
      <dgm:t>
        <a:bodyPr/>
        <a:lstStyle/>
        <a:p>
          <a:endParaRPr lang="en-US"/>
        </a:p>
      </dgm:t>
    </dgm:pt>
    <dgm:pt modelId="{DEFC6C6D-8C7D-498A-827C-9637E57EA175}" type="pres">
      <dgm:prSet presAssocID="{7C27332C-7390-4516-B22D-B4E9263A217C}" presName="childText" presStyleLbl="revTx" presStyleIdx="1" presStyleCnt="2">
        <dgm:presLayoutVars>
          <dgm:bulletEnabled val="1"/>
        </dgm:presLayoutVars>
      </dgm:prSet>
      <dgm:spPr/>
      <dgm:t>
        <a:bodyPr/>
        <a:lstStyle/>
        <a:p>
          <a:endParaRPr lang="en-US"/>
        </a:p>
      </dgm:t>
    </dgm:pt>
  </dgm:ptLst>
  <dgm:cxnLst>
    <dgm:cxn modelId="{AF8677D4-9495-47AF-B6E4-B901008BA2DD}" srcId="{80A47A6C-3860-4CCA-A151-F632EDDCF942}" destId="{D1384C18-4683-44E9-AA65-06D3598AD3FC}" srcOrd="0" destOrd="0" parTransId="{27B556A4-F08F-4F23-B84C-E5A0285887C5}" sibTransId="{59048EDA-C4CC-4D5C-92FA-C52845A1EA89}"/>
    <dgm:cxn modelId="{FF36222B-2D21-4BD1-8F35-F2E8AA223833}" srcId="{80A47A6C-3860-4CCA-A151-F632EDDCF942}" destId="{7C27332C-7390-4516-B22D-B4E9263A217C}" srcOrd="1" destOrd="0" parTransId="{B54FE693-55E7-44D1-81E9-A66C96C16209}" sibTransId="{40CC18D8-5E68-4D06-BB5F-52C0B1C63974}"/>
    <dgm:cxn modelId="{FF5C6135-C792-495C-844A-6EE7DB7EF185}" type="presOf" srcId="{88B00F72-9F17-47F4-A3DA-037A9A208810}" destId="{DEFC6C6D-8C7D-498A-827C-9637E57EA175}" srcOrd="0" destOrd="0" presId="urn:microsoft.com/office/officeart/2005/8/layout/vList2"/>
    <dgm:cxn modelId="{92CE02FA-7208-47C5-9C40-8C67F41E2030}" type="presOf" srcId="{BE93ADE5-C257-499B-BA83-96C811C35492}" destId="{61D8FF48-A103-446A-BE8E-1C75D1D4CEAB}" srcOrd="0" destOrd="1" presId="urn:microsoft.com/office/officeart/2005/8/layout/vList2"/>
    <dgm:cxn modelId="{DC0E3A16-B506-402D-A6F9-F9CD998BDF69}" type="presOf" srcId="{80A47A6C-3860-4CCA-A151-F632EDDCF942}" destId="{76B507E9-5F8E-4DDA-8A0A-A2AD5E4686FA}" srcOrd="0" destOrd="0" presId="urn:microsoft.com/office/officeart/2005/8/layout/vList2"/>
    <dgm:cxn modelId="{B9400FBC-46BC-4F17-885C-234E440D30D2}" srcId="{D1384C18-4683-44E9-AA65-06D3598AD3FC}" destId="{BE93ADE5-C257-499B-BA83-96C811C35492}" srcOrd="1" destOrd="0" parTransId="{6FADA861-10CD-4F14-A886-00D8EA87FE9F}" sibTransId="{28D21DC3-F2CA-4B53-9042-8CFBFBCB332A}"/>
    <dgm:cxn modelId="{2C67FE43-3475-44F2-A893-EF55458F4AAB}" type="presOf" srcId="{4CC43E27-CDE7-4A58-BB8C-B9E746AAF0C9}" destId="{61D8FF48-A103-446A-BE8E-1C75D1D4CEAB}" srcOrd="0" destOrd="0" presId="urn:microsoft.com/office/officeart/2005/8/layout/vList2"/>
    <dgm:cxn modelId="{7BADD04A-A2A2-47D2-BBB5-3071CE67B205}" type="presOf" srcId="{7C27332C-7390-4516-B22D-B4E9263A217C}" destId="{C9DFD422-0094-4CA7-95F3-6FF99D520F51}" srcOrd="0" destOrd="0" presId="urn:microsoft.com/office/officeart/2005/8/layout/vList2"/>
    <dgm:cxn modelId="{0287F8E0-38E4-45E9-B1E3-518BC3720E30}" srcId="{D1384C18-4683-44E9-AA65-06D3598AD3FC}" destId="{4CC43E27-CDE7-4A58-BB8C-B9E746AAF0C9}" srcOrd="0" destOrd="0" parTransId="{1B08536D-0DD5-4AAF-84DA-D51B799D9BF3}" sibTransId="{F0EEC136-EDE1-4BD0-A9DB-280959523CB4}"/>
    <dgm:cxn modelId="{43F0E6D7-60F5-4D98-84BB-97DE153D3320}" srcId="{7C27332C-7390-4516-B22D-B4E9263A217C}" destId="{88B00F72-9F17-47F4-A3DA-037A9A208810}" srcOrd="0" destOrd="0" parTransId="{2AC870DC-6B20-4AAD-B1FC-83E4D849F73F}" sibTransId="{72E1DB78-AD46-4938-ADB0-D79F4C11BFBD}"/>
    <dgm:cxn modelId="{B2CB54DC-42BC-4336-9C5D-A2E3699B7C12}" type="presOf" srcId="{D1384C18-4683-44E9-AA65-06D3598AD3FC}" destId="{9C962866-7B91-416E-BC42-20F3A6AF58CA}" srcOrd="0" destOrd="0" presId="urn:microsoft.com/office/officeart/2005/8/layout/vList2"/>
    <dgm:cxn modelId="{BEBCCF92-13C0-494E-80A0-01D3D13A2D55}" type="presParOf" srcId="{76B507E9-5F8E-4DDA-8A0A-A2AD5E4686FA}" destId="{9C962866-7B91-416E-BC42-20F3A6AF58CA}" srcOrd="0" destOrd="0" presId="urn:microsoft.com/office/officeart/2005/8/layout/vList2"/>
    <dgm:cxn modelId="{5CDEED7A-52C1-43FF-A899-7C3D4CF275EF}" type="presParOf" srcId="{76B507E9-5F8E-4DDA-8A0A-A2AD5E4686FA}" destId="{61D8FF48-A103-446A-BE8E-1C75D1D4CEAB}" srcOrd="1" destOrd="0" presId="urn:microsoft.com/office/officeart/2005/8/layout/vList2"/>
    <dgm:cxn modelId="{6546C3D1-0248-403B-B6E6-F16A217A8596}" type="presParOf" srcId="{76B507E9-5F8E-4DDA-8A0A-A2AD5E4686FA}" destId="{C9DFD422-0094-4CA7-95F3-6FF99D520F51}" srcOrd="2" destOrd="0" presId="urn:microsoft.com/office/officeart/2005/8/layout/vList2"/>
    <dgm:cxn modelId="{AB643D72-0D11-4FB7-9126-E97807DB9DB7}" type="presParOf" srcId="{76B507E9-5F8E-4DDA-8A0A-A2AD5E4686FA}" destId="{DEFC6C6D-8C7D-498A-827C-9637E57EA175}"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58AAD4A-D06C-4778-A2D4-2D70A829C9FF}" type="doc">
      <dgm:prSet loTypeId="urn:microsoft.com/office/officeart/2005/8/layout/target3" loCatId="relationship" qsTypeId="urn:microsoft.com/office/officeart/2005/8/quickstyle/simple1" qsCatId="simple" csTypeId="urn:microsoft.com/office/officeart/2005/8/colors/accent0_3" csCatId="mainScheme" phldr="1"/>
      <dgm:spPr/>
      <dgm:t>
        <a:bodyPr/>
        <a:lstStyle/>
        <a:p>
          <a:endParaRPr lang="en-US"/>
        </a:p>
      </dgm:t>
    </dgm:pt>
    <dgm:pt modelId="{18B48C2F-213C-43B8-9279-F49D3ED3DBA6}">
      <dgm:prSet custT="1"/>
      <dgm:spPr/>
      <dgm:t>
        <a:bodyPr/>
        <a:lstStyle/>
        <a:p>
          <a:pPr rtl="0"/>
          <a:r>
            <a:rPr lang="en-US" sz="2800" b="1" dirty="0" smtClean="0"/>
            <a:t>April 2015</a:t>
          </a:r>
          <a:endParaRPr lang="en-US" sz="2800" b="1" dirty="0"/>
        </a:p>
      </dgm:t>
    </dgm:pt>
    <dgm:pt modelId="{174B8460-8BDE-4757-8018-AFFE6E85E6E6}" type="parTrans" cxnId="{0096D644-9810-4BCA-997B-3AE04ED962DB}">
      <dgm:prSet/>
      <dgm:spPr/>
      <dgm:t>
        <a:bodyPr/>
        <a:lstStyle/>
        <a:p>
          <a:endParaRPr lang="en-US" sz="1400"/>
        </a:p>
      </dgm:t>
    </dgm:pt>
    <dgm:pt modelId="{7620747A-C078-4C4D-ABBE-58C0EF91437F}" type="sibTrans" cxnId="{0096D644-9810-4BCA-997B-3AE04ED962DB}">
      <dgm:prSet/>
      <dgm:spPr/>
      <dgm:t>
        <a:bodyPr/>
        <a:lstStyle/>
        <a:p>
          <a:endParaRPr lang="en-US" sz="1400"/>
        </a:p>
      </dgm:t>
    </dgm:pt>
    <dgm:pt modelId="{D07BA740-A163-4E02-9ED2-26A19A5B4C9B}">
      <dgm:prSet custT="1"/>
      <dgm:spPr/>
      <dgm:t>
        <a:bodyPr/>
        <a:lstStyle/>
        <a:p>
          <a:pPr rtl="0"/>
          <a:r>
            <a:rPr lang="en-US" sz="2400" b="0" dirty="0" smtClean="0"/>
            <a:t>Initial meeting with Climate Study Working Group (CSWG)</a:t>
          </a:r>
          <a:endParaRPr lang="en-US" sz="2400" b="0" dirty="0"/>
        </a:p>
      </dgm:t>
    </dgm:pt>
    <dgm:pt modelId="{DF8BFD02-3E37-4B10-A139-07BC3782A990}" type="parTrans" cxnId="{FEEBE20B-A25D-421A-BCB2-EF46D4E1BCDE}">
      <dgm:prSet/>
      <dgm:spPr/>
      <dgm:t>
        <a:bodyPr/>
        <a:lstStyle/>
        <a:p>
          <a:endParaRPr lang="en-US" sz="1400"/>
        </a:p>
      </dgm:t>
    </dgm:pt>
    <dgm:pt modelId="{4C4D23CB-CA05-4CBA-A16F-32954325C966}" type="sibTrans" cxnId="{FEEBE20B-A25D-421A-BCB2-EF46D4E1BCDE}">
      <dgm:prSet/>
      <dgm:spPr/>
      <dgm:t>
        <a:bodyPr/>
        <a:lstStyle/>
        <a:p>
          <a:endParaRPr lang="en-US" sz="1400"/>
        </a:p>
      </dgm:t>
    </dgm:pt>
    <dgm:pt modelId="{054C45AD-4C77-45ED-AF43-4D820B190391}">
      <dgm:prSet custT="1"/>
      <dgm:spPr/>
      <dgm:t>
        <a:bodyPr/>
        <a:lstStyle/>
        <a:p>
          <a:pPr rtl="0"/>
          <a:r>
            <a:rPr lang="en-US" sz="2800" b="1" dirty="0" smtClean="0"/>
            <a:t>May-August 2015</a:t>
          </a:r>
          <a:endParaRPr lang="en-US" sz="2800" b="1" dirty="0"/>
        </a:p>
      </dgm:t>
    </dgm:pt>
    <dgm:pt modelId="{541E9B94-9D88-4C28-A75E-71D80DB07D83}" type="parTrans" cxnId="{4CDC24AA-C5E5-4D52-B57E-0C9506C3A752}">
      <dgm:prSet/>
      <dgm:spPr/>
      <dgm:t>
        <a:bodyPr/>
        <a:lstStyle/>
        <a:p>
          <a:endParaRPr lang="en-US" sz="1400"/>
        </a:p>
      </dgm:t>
    </dgm:pt>
    <dgm:pt modelId="{0ABBC034-517F-4178-95B2-9B04F75C57CA}" type="sibTrans" cxnId="{4CDC24AA-C5E5-4D52-B57E-0C9506C3A752}">
      <dgm:prSet/>
      <dgm:spPr/>
      <dgm:t>
        <a:bodyPr/>
        <a:lstStyle/>
        <a:p>
          <a:endParaRPr lang="en-US" sz="1400"/>
        </a:p>
      </dgm:t>
    </dgm:pt>
    <dgm:pt modelId="{5BEB9DDE-FCC2-4FB2-A39B-9ED90DDA70E2}">
      <dgm:prSet custT="1"/>
      <dgm:spPr/>
      <dgm:t>
        <a:bodyPr/>
        <a:lstStyle/>
        <a:p>
          <a:pPr rtl="0"/>
          <a:r>
            <a:rPr lang="en-US" sz="2400" dirty="0" smtClean="0"/>
            <a:t>Plan Focus Groups</a:t>
          </a:r>
          <a:endParaRPr lang="en-US" sz="2400" dirty="0"/>
        </a:p>
      </dgm:t>
    </dgm:pt>
    <dgm:pt modelId="{9BCA4E2D-4D54-4691-8B0A-502216F924C2}" type="parTrans" cxnId="{9C7FD529-B028-4D9C-8875-15B3DDB8D069}">
      <dgm:prSet/>
      <dgm:spPr/>
      <dgm:t>
        <a:bodyPr/>
        <a:lstStyle/>
        <a:p>
          <a:endParaRPr lang="en-US" sz="1400"/>
        </a:p>
      </dgm:t>
    </dgm:pt>
    <dgm:pt modelId="{73DEA729-E186-49D0-A664-F6752573899A}" type="sibTrans" cxnId="{9C7FD529-B028-4D9C-8875-15B3DDB8D069}">
      <dgm:prSet/>
      <dgm:spPr/>
      <dgm:t>
        <a:bodyPr/>
        <a:lstStyle/>
        <a:p>
          <a:endParaRPr lang="en-US" sz="1400"/>
        </a:p>
      </dgm:t>
    </dgm:pt>
    <dgm:pt modelId="{BD2CB0D2-14CA-49B5-8724-83E959BEC9DE}">
      <dgm:prSet custT="1"/>
      <dgm:spPr/>
      <dgm:t>
        <a:bodyPr/>
        <a:lstStyle/>
        <a:p>
          <a:pPr rtl="0"/>
          <a:r>
            <a:rPr lang="en-US" sz="2400" dirty="0" smtClean="0"/>
            <a:t>Begin survey development</a:t>
          </a:r>
          <a:endParaRPr lang="en-US" sz="2400" dirty="0"/>
        </a:p>
      </dgm:t>
    </dgm:pt>
    <dgm:pt modelId="{396B73CA-2DDB-4850-93BE-7CB42247866B}" type="parTrans" cxnId="{48E256CE-2502-4599-814F-E11569D4832D}">
      <dgm:prSet/>
      <dgm:spPr/>
    </dgm:pt>
    <dgm:pt modelId="{F98B7A19-7CE7-4C92-BAE6-F949331D2D70}" type="sibTrans" cxnId="{48E256CE-2502-4599-814F-E11569D4832D}">
      <dgm:prSet/>
      <dgm:spPr/>
    </dgm:pt>
    <dgm:pt modelId="{21FE7FD6-75D4-40E1-9191-6231CC2A4427}" type="pres">
      <dgm:prSet presAssocID="{E58AAD4A-D06C-4778-A2D4-2D70A829C9FF}" presName="Name0" presStyleCnt="0">
        <dgm:presLayoutVars>
          <dgm:chMax val="7"/>
          <dgm:dir/>
          <dgm:animLvl val="lvl"/>
          <dgm:resizeHandles val="exact"/>
        </dgm:presLayoutVars>
      </dgm:prSet>
      <dgm:spPr/>
      <dgm:t>
        <a:bodyPr/>
        <a:lstStyle/>
        <a:p>
          <a:endParaRPr lang="en-US"/>
        </a:p>
      </dgm:t>
    </dgm:pt>
    <dgm:pt modelId="{ADCDFDCA-0C9C-404A-AAE3-2E3A577AB1C1}" type="pres">
      <dgm:prSet presAssocID="{18B48C2F-213C-43B8-9279-F49D3ED3DBA6}" presName="circle1" presStyleLbl="node1" presStyleIdx="0" presStyleCnt="2"/>
      <dgm:spPr/>
    </dgm:pt>
    <dgm:pt modelId="{42689AE6-AD1C-45F8-9E16-2C590A34B70B}" type="pres">
      <dgm:prSet presAssocID="{18B48C2F-213C-43B8-9279-F49D3ED3DBA6}" presName="space" presStyleCnt="0"/>
      <dgm:spPr/>
    </dgm:pt>
    <dgm:pt modelId="{9C630397-63CB-4F75-AE0D-A26B17156BFD}" type="pres">
      <dgm:prSet presAssocID="{18B48C2F-213C-43B8-9279-F49D3ED3DBA6}" presName="rect1" presStyleLbl="alignAcc1" presStyleIdx="0" presStyleCnt="2" custLinFactNeighborX="-646"/>
      <dgm:spPr/>
      <dgm:t>
        <a:bodyPr/>
        <a:lstStyle/>
        <a:p>
          <a:endParaRPr lang="en-US"/>
        </a:p>
      </dgm:t>
    </dgm:pt>
    <dgm:pt modelId="{A69D9330-9E93-4449-B803-AA7D094D0F27}" type="pres">
      <dgm:prSet presAssocID="{054C45AD-4C77-45ED-AF43-4D820B190391}" presName="vertSpace2" presStyleLbl="node1" presStyleIdx="0" presStyleCnt="2"/>
      <dgm:spPr/>
    </dgm:pt>
    <dgm:pt modelId="{4DAB6EDF-DBDC-4A72-AFF4-CD5ACE86A3C4}" type="pres">
      <dgm:prSet presAssocID="{054C45AD-4C77-45ED-AF43-4D820B190391}" presName="circle2" presStyleLbl="node1" presStyleIdx="1" presStyleCnt="2"/>
      <dgm:spPr/>
    </dgm:pt>
    <dgm:pt modelId="{179C1A83-942C-484C-8CC9-2F026AD49977}" type="pres">
      <dgm:prSet presAssocID="{054C45AD-4C77-45ED-AF43-4D820B190391}" presName="rect2" presStyleLbl="alignAcc1" presStyleIdx="1" presStyleCnt="2"/>
      <dgm:spPr/>
      <dgm:t>
        <a:bodyPr/>
        <a:lstStyle/>
        <a:p>
          <a:endParaRPr lang="en-US"/>
        </a:p>
      </dgm:t>
    </dgm:pt>
    <dgm:pt modelId="{B128C8F2-8275-4F66-89B0-26BDF492900F}" type="pres">
      <dgm:prSet presAssocID="{18B48C2F-213C-43B8-9279-F49D3ED3DBA6}" presName="rect1ParTx" presStyleLbl="alignAcc1" presStyleIdx="1" presStyleCnt="2">
        <dgm:presLayoutVars>
          <dgm:chMax val="1"/>
          <dgm:bulletEnabled val="1"/>
        </dgm:presLayoutVars>
      </dgm:prSet>
      <dgm:spPr/>
      <dgm:t>
        <a:bodyPr/>
        <a:lstStyle/>
        <a:p>
          <a:endParaRPr lang="en-US"/>
        </a:p>
      </dgm:t>
    </dgm:pt>
    <dgm:pt modelId="{0233A058-4EE9-4220-ADB4-5F5627C546AB}" type="pres">
      <dgm:prSet presAssocID="{18B48C2F-213C-43B8-9279-F49D3ED3DBA6}" presName="rect1ChTx" presStyleLbl="alignAcc1" presStyleIdx="1" presStyleCnt="2">
        <dgm:presLayoutVars>
          <dgm:bulletEnabled val="1"/>
        </dgm:presLayoutVars>
      </dgm:prSet>
      <dgm:spPr/>
      <dgm:t>
        <a:bodyPr/>
        <a:lstStyle/>
        <a:p>
          <a:endParaRPr lang="en-US"/>
        </a:p>
      </dgm:t>
    </dgm:pt>
    <dgm:pt modelId="{8B28EAC2-BF61-4D9F-B54C-FC90B3FA593C}" type="pres">
      <dgm:prSet presAssocID="{054C45AD-4C77-45ED-AF43-4D820B190391}" presName="rect2ParTx" presStyleLbl="alignAcc1" presStyleIdx="1" presStyleCnt="2">
        <dgm:presLayoutVars>
          <dgm:chMax val="1"/>
          <dgm:bulletEnabled val="1"/>
        </dgm:presLayoutVars>
      </dgm:prSet>
      <dgm:spPr/>
      <dgm:t>
        <a:bodyPr/>
        <a:lstStyle/>
        <a:p>
          <a:endParaRPr lang="en-US"/>
        </a:p>
      </dgm:t>
    </dgm:pt>
    <dgm:pt modelId="{05D8C74B-9608-4130-A8B1-9316B7F5D3A4}" type="pres">
      <dgm:prSet presAssocID="{054C45AD-4C77-45ED-AF43-4D820B190391}" presName="rect2ChTx" presStyleLbl="alignAcc1" presStyleIdx="1" presStyleCnt="2">
        <dgm:presLayoutVars>
          <dgm:bulletEnabled val="1"/>
        </dgm:presLayoutVars>
      </dgm:prSet>
      <dgm:spPr/>
      <dgm:t>
        <a:bodyPr/>
        <a:lstStyle/>
        <a:p>
          <a:endParaRPr lang="en-US"/>
        </a:p>
      </dgm:t>
    </dgm:pt>
  </dgm:ptLst>
  <dgm:cxnLst>
    <dgm:cxn modelId="{30651F07-4C87-4427-8696-63FFAB9648C8}" type="presOf" srcId="{5BEB9DDE-FCC2-4FB2-A39B-9ED90DDA70E2}" destId="{05D8C74B-9608-4130-A8B1-9316B7F5D3A4}" srcOrd="0" destOrd="0" presId="urn:microsoft.com/office/officeart/2005/8/layout/target3"/>
    <dgm:cxn modelId="{0096D644-9810-4BCA-997B-3AE04ED962DB}" srcId="{E58AAD4A-D06C-4778-A2D4-2D70A829C9FF}" destId="{18B48C2F-213C-43B8-9279-F49D3ED3DBA6}" srcOrd="0" destOrd="0" parTransId="{174B8460-8BDE-4757-8018-AFFE6E85E6E6}" sibTransId="{7620747A-C078-4C4D-ABBE-58C0EF91437F}"/>
    <dgm:cxn modelId="{FEEBE20B-A25D-421A-BCB2-EF46D4E1BCDE}" srcId="{18B48C2F-213C-43B8-9279-F49D3ED3DBA6}" destId="{D07BA740-A163-4E02-9ED2-26A19A5B4C9B}" srcOrd="0" destOrd="0" parTransId="{DF8BFD02-3E37-4B10-A139-07BC3782A990}" sibTransId="{4C4D23CB-CA05-4CBA-A16F-32954325C966}"/>
    <dgm:cxn modelId="{082A4EB5-EEFE-45A6-94CD-77BE11361AAE}" type="presOf" srcId="{18B48C2F-213C-43B8-9279-F49D3ED3DBA6}" destId="{B128C8F2-8275-4F66-89B0-26BDF492900F}" srcOrd="1" destOrd="0" presId="urn:microsoft.com/office/officeart/2005/8/layout/target3"/>
    <dgm:cxn modelId="{48E256CE-2502-4599-814F-E11569D4832D}" srcId="{054C45AD-4C77-45ED-AF43-4D820B190391}" destId="{BD2CB0D2-14CA-49B5-8724-83E959BEC9DE}" srcOrd="1" destOrd="0" parTransId="{396B73CA-2DDB-4850-93BE-7CB42247866B}" sibTransId="{F98B7A19-7CE7-4C92-BAE6-F949331D2D70}"/>
    <dgm:cxn modelId="{E4D0A165-6C57-4FEA-B904-D321E22873E1}" type="presOf" srcId="{054C45AD-4C77-45ED-AF43-4D820B190391}" destId="{8B28EAC2-BF61-4D9F-B54C-FC90B3FA593C}" srcOrd="1" destOrd="0" presId="urn:microsoft.com/office/officeart/2005/8/layout/target3"/>
    <dgm:cxn modelId="{8DD706E7-A648-499A-9C84-5327F6DDD326}" type="presOf" srcId="{054C45AD-4C77-45ED-AF43-4D820B190391}" destId="{179C1A83-942C-484C-8CC9-2F026AD49977}" srcOrd="0" destOrd="0" presId="urn:microsoft.com/office/officeart/2005/8/layout/target3"/>
    <dgm:cxn modelId="{22ECC88C-4FC7-44CD-9F3D-C4B325938AAC}" type="presOf" srcId="{D07BA740-A163-4E02-9ED2-26A19A5B4C9B}" destId="{0233A058-4EE9-4220-ADB4-5F5627C546AB}" srcOrd="0" destOrd="0" presId="urn:microsoft.com/office/officeart/2005/8/layout/target3"/>
    <dgm:cxn modelId="{BFD7A39D-AB4B-438B-AD13-88199BD3CDCF}" type="presOf" srcId="{E58AAD4A-D06C-4778-A2D4-2D70A829C9FF}" destId="{21FE7FD6-75D4-40E1-9191-6231CC2A4427}" srcOrd="0" destOrd="0" presId="urn:microsoft.com/office/officeart/2005/8/layout/target3"/>
    <dgm:cxn modelId="{06DB30FA-57E3-42F2-8687-9A3BF07C34ED}" type="presOf" srcId="{18B48C2F-213C-43B8-9279-F49D3ED3DBA6}" destId="{9C630397-63CB-4F75-AE0D-A26B17156BFD}" srcOrd="0" destOrd="0" presId="urn:microsoft.com/office/officeart/2005/8/layout/target3"/>
    <dgm:cxn modelId="{4CDC24AA-C5E5-4D52-B57E-0C9506C3A752}" srcId="{E58AAD4A-D06C-4778-A2D4-2D70A829C9FF}" destId="{054C45AD-4C77-45ED-AF43-4D820B190391}" srcOrd="1" destOrd="0" parTransId="{541E9B94-9D88-4C28-A75E-71D80DB07D83}" sibTransId="{0ABBC034-517F-4178-95B2-9B04F75C57CA}"/>
    <dgm:cxn modelId="{9C7FD529-B028-4D9C-8875-15B3DDB8D069}" srcId="{054C45AD-4C77-45ED-AF43-4D820B190391}" destId="{5BEB9DDE-FCC2-4FB2-A39B-9ED90DDA70E2}" srcOrd="0" destOrd="0" parTransId="{9BCA4E2D-4D54-4691-8B0A-502216F924C2}" sibTransId="{73DEA729-E186-49D0-A664-F6752573899A}"/>
    <dgm:cxn modelId="{4ABC33A8-FCC4-478F-8CB8-8455DF565028}" type="presOf" srcId="{BD2CB0D2-14CA-49B5-8724-83E959BEC9DE}" destId="{05D8C74B-9608-4130-A8B1-9316B7F5D3A4}" srcOrd="0" destOrd="1" presId="urn:microsoft.com/office/officeart/2005/8/layout/target3"/>
    <dgm:cxn modelId="{D68D417D-6261-49BF-BCA6-8128AD68E438}" type="presParOf" srcId="{21FE7FD6-75D4-40E1-9191-6231CC2A4427}" destId="{ADCDFDCA-0C9C-404A-AAE3-2E3A577AB1C1}" srcOrd="0" destOrd="0" presId="urn:microsoft.com/office/officeart/2005/8/layout/target3"/>
    <dgm:cxn modelId="{6CDD3589-2E5A-47C7-9253-51ABD977521B}" type="presParOf" srcId="{21FE7FD6-75D4-40E1-9191-6231CC2A4427}" destId="{42689AE6-AD1C-45F8-9E16-2C590A34B70B}" srcOrd="1" destOrd="0" presId="urn:microsoft.com/office/officeart/2005/8/layout/target3"/>
    <dgm:cxn modelId="{7E0F5A56-20C5-482F-904E-5E2ED3AF46B6}" type="presParOf" srcId="{21FE7FD6-75D4-40E1-9191-6231CC2A4427}" destId="{9C630397-63CB-4F75-AE0D-A26B17156BFD}" srcOrd="2" destOrd="0" presId="urn:microsoft.com/office/officeart/2005/8/layout/target3"/>
    <dgm:cxn modelId="{5E345726-117A-41EB-B025-6913A8C82B3F}" type="presParOf" srcId="{21FE7FD6-75D4-40E1-9191-6231CC2A4427}" destId="{A69D9330-9E93-4449-B803-AA7D094D0F27}" srcOrd="3" destOrd="0" presId="urn:microsoft.com/office/officeart/2005/8/layout/target3"/>
    <dgm:cxn modelId="{D4ABF85E-814D-4A21-8210-B08B3BD7900F}" type="presParOf" srcId="{21FE7FD6-75D4-40E1-9191-6231CC2A4427}" destId="{4DAB6EDF-DBDC-4A72-AFF4-CD5ACE86A3C4}" srcOrd="4" destOrd="0" presId="urn:microsoft.com/office/officeart/2005/8/layout/target3"/>
    <dgm:cxn modelId="{1C1A5E8D-2EB7-4EF0-9624-4E9278B95CFC}" type="presParOf" srcId="{21FE7FD6-75D4-40E1-9191-6231CC2A4427}" destId="{179C1A83-942C-484C-8CC9-2F026AD49977}" srcOrd="5" destOrd="0" presId="urn:microsoft.com/office/officeart/2005/8/layout/target3"/>
    <dgm:cxn modelId="{17C2D2CA-EF48-424D-91B6-73C210823EB9}" type="presParOf" srcId="{21FE7FD6-75D4-40E1-9191-6231CC2A4427}" destId="{B128C8F2-8275-4F66-89B0-26BDF492900F}" srcOrd="6" destOrd="0" presId="urn:microsoft.com/office/officeart/2005/8/layout/target3"/>
    <dgm:cxn modelId="{17CFCB65-61A3-4266-8B2D-61C76BD72B45}" type="presParOf" srcId="{21FE7FD6-75D4-40E1-9191-6231CC2A4427}" destId="{0233A058-4EE9-4220-ADB4-5F5627C546AB}" srcOrd="7" destOrd="0" presId="urn:microsoft.com/office/officeart/2005/8/layout/target3"/>
    <dgm:cxn modelId="{A9E662E8-BAFD-4626-9415-C63DFCDACB03}" type="presParOf" srcId="{21FE7FD6-75D4-40E1-9191-6231CC2A4427}" destId="{8B28EAC2-BF61-4D9F-B54C-FC90B3FA593C}" srcOrd="8" destOrd="0" presId="urn:microsoft.com/office/officeart/2005/8/layout/target3"/>
    <dgm:cxn modelId="{1C790E01-F14E-4B4C-B856-2E69AD9D6A38}" type="presParOf" srcId="{21FE7FD6-75D4-40E1-9191-6231CC2A4427}" destId="{05D8C74B-9608-4130-A8B1-9316B7F5D3A4}" srcOrd="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F65755B-17F5-4C75-8D2E-B54EB458BE46}" type="doc">
      <dgm:prSet loTypeId="urn:microsoft.com/office/officeart/2005/8/layout/target3" loCatId="relationship" qsTypeId="urn:microsoft.com/office/officeart/2005/8/quickstyle/simple1" qsCatId="simple" csTypeId="urn:microsoft.com/office/officeart/2005/8/colors/accent0_3" csCatId="mainScheme" phldr="1"/>
      <dgm:spPr/>
      <dgm:t>
        <a:bodyPr/>
        <a:lstStyle/>
        <a:p>
          <a:endParaRPr lang="en-US"/>
        </a:p>
      </dgm:t>
    </dgm:pt>
    <dgm:pt modelId="{BDC54107-C162-45CA-BC06-1FCACD887787}">
      <dgm:prSet custT="1"/>
      <dgm:spPr/>
      <dgm:t>
        <a:bodyPr/>
        <a:lstStyle/>
        <a:p>
          <a:pPr rtl="0"/>
          <a:r>
            <a:rPr lang="en-US" sz="2000" dirty="0" smtClean="0"/>
            <a:t>Conduct Focus Groups</a:t>
          </a:r>
          <a:endParaRPr lang="en-US" sz="2000" dirty="0"/>
        </a:p>
      </dgm:t>
    </dgm:pt>
    <dgm:pt modelId="{245C4B6C-7047-4311-9278-B541025D3D5F}" type="parTrans" cxnId="{17355D30-DEC1-4E09-87A4-F20A7E6DF6BD}">
      <dgm:prSet/>
      <dgm:spPr/>
      <dgm:t>
        <a:bodyPr/>
        <a:lstStyle/>
        <a:p>
          <a:endParaRPr lang="en-US"/>
        </a:p>
      </dgm:t>
    </dgm:pt>
    <dgm:pt modelId="{C996DB0B-35BA-48B2-A8B0-6FEE6084AF7E}" type="sibTrans" cxnId="{17355D30-DEC1-4E09-87A4-F20A7E6DF6BD}">
      <dgm:prSet/>
      <dgm:spPr/>
      <dgm:t>
        <a:bodyPr/>
        <a:lstStyle/>
        <a:p>
          <a:endParaRPr lang="en-US"/>
        </a:p>
      </dgm:t>
    </dgm:pt>
    <dgm:pt modelId="{95BB2C2F-6B7F-4F65-A2A4-E1ACF6A684A5}">
      <dgm:prSet custT="1"/>
      <dgm:spPr/>
      <dgm:t>
        <a:bodyPr/>
        <a:lstStyle/>
        <a:p>
          <a:pPr rtl="0"/>
          <a:r>
            <a:rPr lang="en-US" sz="3200" b="1" dirty="0" smtClean="0"/>
            <a:t>November-December 2015</a:t>
          </a:r>
          <a:endParaRPr lang="en-US" sz="3200" b="1" dirty="0"/>
        </a:p>
      </dgm:t>
    </dgm:pt>
    <dgm:pt modelId="{86912165-EBA7-419A-ABF3-76F11FE8D4E6}" type="parTrans" cxnId="{1FD5EA59-D248-4583-9842-53C8B5E4A1BE}">
      <dgm:prSet/>
      <dgm:spPr/>
      <dgm:t>
        <a:bodyPr/>
        <a:lstStyle/>
        <a:p>
          <a:endParaRPr lang="en-US"/>
        </a:p>
      </dgm:t>
    </dgm:pt>
    <dgm:pt modelId="{1DFB6407-A3F6-4D9C-BEBD-0C57F8C517EA}" type="sibTrans" cxnId="{1FD5EA59-D248-4583-9842-53C8B5E4A1BE}">
      <dgm:prSet/>
      <dgm:spPr/>
      <dgm:t>
        <a:bodyPr/>
        <a:lstStyle/>
        <a:p>
          <a:endParaRPr lang="en-US"/>
        </a:p>
      </dgm:t>
    </dgm:pt>
    <dgm:pt modelId="{011F60DE-077A-47A0-B858-06E8AD2C82A5}">
      <dgm:prSet custT="1"/>
      <dgm:spPr/>
      <dgm:t>
        <a:bodyPr/>
        <a:lstStyle/>
        <a:p>
          <a:pPr rtl="0"/>
          <a:r>
            <a:rPr lang="en-US" sz="2400" dirty="0" smtClean="0"/>
            <a:t>Complete</a:t>
          </a:r>
          <a:r>
            <a:rPr lang="en-US" sz="2400" baseline="0" dirty="0" smtClean="0"/>
            <a:t> survey instrument</a:t>
          </a:r>
          <a:endParaRPr lang="en-US" sz="2400" dirty="0"/>
        </a:p>
      </dgm:t>
    </dgm:pt>
    <dgm:pt modelId="{D0BB9B25-21B6-48EF-B19A-9F8277A4F6D5}" type="parTrans" cxnId="{AFC1DFE9-1855-48C6-B148-C6A8442E3C64}">
      <dgm:prSet/>
      <dgm:spPr/>
      <dgm:t>
        <a:bodyPr/>
        <a:lstStyle/>
        <a:p>
          <a:endParaRPr lang="en-US"/>
        </a:p>
      </dgm:t>
    </dgm:pt>
    <dgm:pt modelId="{9B4C4102-382C-4122-9FFE-F2C5A13D8304}" type="sibTrans" cxnId="{AFC1DFE9-1855-48C6-B148-C6A8442E3C64}">
      <dgm:prSet/>
      <dgm:spPr/>
      <dgm:t>
        <a:bodyPr/>
        <a:lstStyle/>
        <a:p>
          <a:endParaRPr lang="en-US"/>
        </a:p>
      </dgm:t>
    </dgm:pt>
    <dgm:pt modelId="{4DFA7187-7307-412E-A969-3A635EDAABAF}">
      <dgm:prSet custT="1"/>
      <dgm:spPr/>
      <dgm:t>
        <a:bodyPr/>
        <a:lstStyle/>
        <a:p>
          <a:pPr rtl="0"/>
          <a:r>
            <a:rPr lang="en-US" sz="3200" b="1" dirty="0" smtClean="0"/>
            <a:t>September-October       2015</a:t>
          </a:r>
          <a:endParaRPr lang="en-US" sz="3200" dirty="0"/>
        </a:p>
      </dgm:t>
    </dgm:pt>
    <dgm:pt modelId="{AA1DC6A8-B1B8-4D91-A980-8DD5E3209AE8}" type="sibTrans" cxnId="{6FEC6D16-CCAF-4CE9-BC9C-2991F3F7FA8B}">
      <dgm:prSet/>
      <dgm:spPr/>
      <dgm:t>
        <a:bodyPr/>
        <a:lstStyle/>
        <a:p>
          <a:endParaRPr lang="en-US"/>
        </a:p>
      </dgm:t>
    </dgm:pt>
    <dgm:pt modelId="{05520FA3-77DC-4862-A0B3-37726D08E7A1}" type="parTrans" cxnId="{6FEC6D16-CCAF-4CE9-BC9C-2991F3F7FA8B}">
      <dgm:prSet/>
      <dgm:spPr/>
      <dgm:t>
        <a:bodyPr/>
        <a:lstStyle/>
        <a:p>
          <a:endParaRPr lang="en-US"/>
        </a:p>
      </dgm:t>
    </dgm:pt>
    <dgm:pt modelId="{FEC6C6C5-E854-499A-92FF-3269BC6C0D5C}">
      <dgm:prSet custT="1"/>
      <dgm:spPr/>
      <dgm:t>
        <a:bodyPr/>
        <a:lstStyle/>
        <a:p>
          <a:pPr rtl="0"/>
          <a:r>
            <a:rPr lang="en-US" sz="2400" dirty="0" smtClean="0"/>
            <a:t>Submit IRB proposal</a:t>
          </a:r>
          <a:endParaRPr lang="en-US" sz="2400" dirty="0"/>
        </a:p>
      </dgm:t>
    </dgm:pt>
    <dgm:pt modelId="{3ABA6D68-466C-448E-809E-240CEAA0637C}" type="parTrans" cxnId="{46119AEE-EEBE-47B8-8F9B-240433654E56}">
      <dgm:prSet/>
      <dgm:spPr/>
      <dgm:t>
        <a:bodyPr/>
        <a:lstStyle/>
        <a:p>
          <a:endParaRPr lang="en-US"/>
        </a:p>
      </dgm:t>
    </dgm:pt>
    <dgm:pt modelId="{F8DEA054-4F44-40C2-9E52-353B298A00EF}" type="sibTrans" cxnId="{46119AEE-EEBE-47B8-8F9B-240433654E56}">
      <dgm:prSet/>
      <dgm:spPr/>
      <dgm:t>
        <a:bodyPr/>
        <a:lstStyle/>
        <a:p>
          <a:endParaRPr lang="en-US"/>
        </a:p>
      </dgm:t>
    </dgm:pt>
    <dgm:pt modelId="{BF48632C-0D38-4F6D-B8E9-58561116D5E1}">
      <dgm:prSet custT="1"/>
      <dgm:spPr/>
      <dgm:t>
        <a:bodyPr/>
        <a:lstStyle/>
        <a:p>
          <a:pPr rtl="0"/>
          <a:r>
            <a:rPr lang="en-US" sz="2000" dirty="0" smtClean="0"/>
            <a:t>Develop Communication plan</a:t>
          </a:r>
          <a:endParaRPr lang="en-US" sz="2000" dirty="0"/>
        </a:p>
      </dgm:t>
    </dgm:pt>
    <dgm:pt modelId="{BD1D7FE2-3BD1-45E1-9626-71BDDA11DE83}" type="sibTrans" cxnId="{971DC568-D25A-4B80-A8EF-5AA491073E3B}">
      <dgm:prSet/>
      <dgm:spPr/>
      <dgm:t>
        <a:bodyPr/>
        <a:lstStyle/>
        <a:p>
          <a:endParaRPr lang="en-US"/>
        </a:p>
      </dgm:t>
    </dgm:pt>
    <dgm:pt modelId="{743C9AEA-C24E-4E26-96D3-46E84CF5C586}" type="parTrans" cxnId="{971DC568-D25A-4B80-A8EF-5AA491073E3B}">
      <dgm:prSet/>
      <dgm:spPr/>
      <dgm:t>
        <a:bodyPr/>
        <a:lstStyle/>
        <a:p>
          <a:endParaRPr lang="en-US"/>
        </a:p>
      </dgm:t>
    </dgm:pt>
    <dgm:pt modelId="{218052EC-C79E-41D9-BC6E-3BD60F0A7B25}" type="pres">
      <dgm:prSet presAssocID="{8F65755B-17F5-4C75-8D2E-B54EB458BE46}" presName="Name0" presStyleCnt="0">
        <dgm:presLayoutVars>
          <dgm:chMax val="7"/>
          <dgm:dir/>
          <dgm:animLvl val="lvl"/>
          <dgm:resizeHandles val="exact"/>
        </dgm:presLayoutVars>
      </dgm:prSet>
      <dgm:spPr/>
      <dgm:t>
        <a:bodyPr/>
        <a:lstStyle/>
        <a:p>
          <a:endParaRPr lang="en-US"/>
        </a:p>
      </dgm:t>
    </dgm:pt>
    <dgm:pt modelId="{21A7B327-9513-4BA7-8EAE-C86CD9AE8E42}" type="pres">
      <dgm:prSet presAssocID="{4DFA7187-7307-412E-A969-3A635EDAABAF}" presName="circle1" presStyleLbl="node1" presStyleIdx="0" presStyleCnt="2"/>
      <dgm:spPr/>
    </dgm:pt>
    <dgm:pt modelId="{EF303E3F-2AA1-47CF-AB23-1CC0838C9943}" type="pres">
      <dgm:prSet presAssocID="{4DFA7187-7307-412E-A969-3A635EDAABAF}" presName="space" presStyleCnt="0"/>
      <dgm:spPr/>
    </dgm:pt>
    <dgm:pt modelId="{907213AA-785A-450E-A500-D9C688C782F6}" type="pres">
      <dgm:prSet presAssocID="{4DFA7187-7307-412E-A969-3A635EDAABAF}" presName="rect1" presStyleLbl="alignAcc1" presStyleIdx="0" presStyleCnt="2"/>
      <dgm:spPr/>
      <dgm:t>
        <a:bodyPr/>
        <a:lstStyle/>
        <a:p>
          <a:endParaRPr lang="en-US"/>
        </a:p>
      </dgm:t>
    </dgm:pt>
    <dgm:pt modelId="{3F9C3CCB-8C85-4F29-B28D-32E018E79EAD}" type="pres">
      <dgm:prSet presAssocID="{95BB2C2F-6B7F-4F65-A2A4-E1ACF6A684A5}" presName="vertSpace2" presStyleLbl="node1" presStyleIdx="0" presStyleCnt="2"/>
      <dgm:spPr/>
    </dgm:pt>
    <dgm:pt modelId="{F9B4A3A0-FA45-493C-834B-C5FEE3A6B2FC}" type="pres">
      <dgm:prSet presAssocID="{95BB2C2F-6B7F-4F65-A2A4-E1ACF6A684A5}" presName="circle2" presStyleLbl="node1" presStyleIdx="1" presStyleCnt="2"/>
      <dgm:spPr/>
    </dgm:pt>
    <dgm:pt modelId="{5196F2D8-EAE7-4CC1-8954-FE0DD67AD74C}" type="pres">
      <dgm:prSet presAssocID="{95BB2C2F-6B7F-4F65-A2A4-E1ACF6A684A5}" presName="rect2" presStyleLbl="alignAcc1" presStyleIdx="1" presStyleCnt="2"/>
      <dgm:spPr/>
      <dgm:t>
        <a:bodyPr/>
        <a:lstStyle/>
        <a:p>
          <a:endParaRPr lang="en-US"/>
        </a:p>
      </dgm:t>
    </dgm:pt>
    <dgm:pt modelId="{DD35EEBF-5DBA-4826-9AC4-7C7D4811D514}" type="pres">
      <dgm:prSet presAssocID="{4DFA7187-7307-412E-A969-3A635EDAABAF}" presName="rect1ParTx" presStyleLbl="alignAcc1" presStyleIdx="1" presStyleCnt="2">
        <dgm:presLayoutVars>
          <dgm:chMax val="1"/>
          <dgm:bulletEnabled val="1"/>
        </dgm:presLayoutVars>
      </dgm:prSet>
      <dgm:spPr/>
      <dgm:t>
        <a:bodyPr/>
        <a:lstStyle/>
        <a:p>
          <a:endParaRPr lang="en-US"/>
        </a:p>
      </dgm:t>
    </dgm:pt>
    <dgm:pt modelId="{E8509803-98DA-4811-84C1-06A311AC175A}" type="pres">
      <dgm:prSet presAssocID="{4DFA7187-7307-412E-A969-3A635EDAABAF}" presName="rect1ChTx" presStyleLbl="alignAcc1" presStyleIdx="1" presStyleCnt="2">
        <dgm:presLayoutVars>
          <dgm:bulletEnabled val="1"/>
        </dgm:presLayoutVars>
      </dgm:prSet>
      <dgm:spPr/>
      <dgm:t>
        <a:bodyPr/>
        <a:lstStyle/>
        <a:p>
          <a:endParaRPr lang="en-US"/>
        </a:p>
      </dgm:t>
    </dgm:pt>
    <dgm:pt modelId="{44C45BB0-1808-4037-AF32-E9419F76ED05}" type="pres">
      <dgm:prSet presAssocID="{95BB2C2F-6B7F-4F65-A2A4-E1ACF6A684A5}" presName="rect2ParTx" presStyleLbl="alignAcc1" presStyleIdx="1" presStyleCnt="2">
        <dgm:presLayoutVars>
          <dgm:chMax val="1"/>
          <dgm:bulletEnabled val="1"/>
        </dgm:presLayoutVars>
      </dgm:prSet>
      <dgm:spPr/>
      <dgm:t>
        <a:bodyPr/>
        <a:lstStyle/>
        <a:p>
          <a:endParaRPr lang="en-US"/>
        </a:p>
      </dgm:t>
    </dgm:pt>
    <dgm:pt modelId="{483FEC4B-4535-459E-B22F-ED1BA8A45F72}" type="pres">
      <dgm:prSet presAssocID="{95BB2C2F-6B7F-4F65-A2A4-E1ACF6A684A5}" presName="rect2ChTx" presStyleLbl="alignAcc1" presStyleIdx="1" presStyleCnt="2">
        <dgm:presLayoutVars>
          <dgm:bulletEnabled val="1"/>
        </dgm:presLayoutVars>
      </dgm:prSet>
      <dgm:spPr/>
      <dgm:t>
        <a:bodyPr/>
        <a:lstStyle/>
        <a:p>
          <a:endParaRPr lang="en-US"/>
        </a:p>
      </dgm:t>
    </dgm:pt>
  </dgm:ptLst>
  <dgm:cxnLst>
    <dgm:cxn modelId="{56BF6455-1EFC-4B99-952A-DE7EF18C994D}" type="presOf" srcId="{BDC54107-C162-45CA-BC06-1FCACD887787}" destId="{E8509803-98DA-4811-84C1-06A311AC175A}" srcOrd="0" destOrd="0" presId="urn:microsoft.com/office/officeart/2005/8/layout/target3"/>
    <dgm:cxn modelId="{1FD5EA59-D248-4583-9842-53C8B5E4A1BE}" srcId="{8F65755B-17F5-4C75-8D2E-B54EB458BE46}" destId="{95BB2C2F-6B7F-4F65-A2A4-E1ACF6A684A5}" srcOrd="1" destOrd="0" parTransId="{86912165-EBA7-419A-ABF3-76F11FE8D4E6}" sibTransId="{1DFB6407-A3F6-4D9C-BEBD-0C57F8C517EA}"/>
    <dgm:cxn modelId="{B3C66378-AF0A-42CA-AC6F-EF30BEFAA8B1}" type="presOf" srcId="{4DFA7187-7307-412E-A969-3A635EDAABAF}" destId="{DD35EEBF-5DBA-4826-9AC4-7C7D4811D514}" srcOrd="1" destOrd="0" presId="urn:microsoft.com/office/officeart/2005/8/layout/target3"/>
    <dgm:cxn modelId="{B087589A-CD75-4E09-BFE0-5DB48D31280B}" type="presOf" srcId="{95BB2C2F-6B7F-4F65-A2A4-E1ACF6A684A5}" destId="{44C45BB0-1808-4037-AF32-E9419F76ED05}" srcOrd="1" destOrd="0" presId="urn:microsoft.com/office/officeart/2005/8/layout/target3"/>
    <dgm:cxn modelId="{17355D30-DEC1-4E09-87A4-F20A7E6DF6BD}" srcId="{4DFA7187-7307-412E-A969-3A635EDAABAF}" destId="{BDC54107-C162-45CA-BC06-1FCACD887787}" srcOrd="0" destOrd="0" parTransId="{245C4B6C-7047-4311-9278-B541025D3D5F}" sibTransId="{C996DB0B-35BA-48B2-A8B0-6FEE6084AF7E}"/>
    <dgm:cxn modelId="{AFC1DFE9-1855-48C6-B148-C6A8442E3C64}" srcId="{95BB2C2F-6B7F-4F65-A2A4-E1ACF6A684A5}" destId="{011F60DE-077A-47A0-B858-06E8AD2C82A5}" srcOrd="0" destOrd="0" parTransId="{D0BB9B25-21B6-48EF-B19A-9F8277A4F6D5}" sibTransId="{9B4C4102-382C-4122-9FFE-F2C5A13D8304}"/>
    <dgm:cxn modelId="{E29167A9-9E37-4F22-AF11-BF22C0295D5A}" type="presOf" srcId="{BF48632C-0D38-4F6D-B8E9-58561116D5E1}" destId="{E8509803-98DA-4811-84C1-06A311AC175A}" srcOrd="0" destOrd="1" presId="urn:microsoft.com/office/officeart/2005/8/layout/target3"/>
    <dgm:cxn modelId="{0C17676C-1960-4C82-8C08-A7583FC8AEB3}" type="presOf" srcId="{95BB2C2F-6B7F-4F65-A2A4-E1ACF6A684A5}" destId="{5196F2D8-EAE7-4CC1-8954-FE0DD67AD74C}" srcOrd="0" destOrd="0" presId="urn:microsoft.com/office/officeart/2005/8/layout/target3"/>
    <dgm:cxn modelId="{23497070-1C8A-4B5A-8D1D-3E941D240BC4}" type="presOf" srcId="{8F65755B-17F5-4C75-8D2E-B54EB458BE46}" destId="{218052EC-C79E-41D9-BC6E-3BD60F0A7B25}" srcOrd="0" destOrd="0" presId="urn:microsoft.com/office/officeart/2005/8/layout/target3"/>
    <dgm:cxn modelId="{6FEC6D16-CCAF-4CE9-BC9C-2991F3F7FA8B}" srcId="{8F65755B-17F5-4C75-8D2E-B54EB458BE46}" destId="{4DFA7187-7307-412E-A969-3A635EDAABAF}" srcOrd="0" destOrd="0" parTransId="{05520FA3-77DC-4862-A0B3-37726D08E7A1}" sibTransId="{AA1DC6A8-B1B8-4D91-A980-8DD5E3209AE8}"/>
    <dgm:cxn modelId="{9CFD25D9-408D-48D8-B1C0-0F78862CE063}" type="presOf" srcId="{FEC6C6C5-E854-499A-92FF-3269BC6C0D5C}" destId="{483FEC4B-4535-459E-B22F-ED1BA8A45F72}" srcOrd="0" destOrd="1" presId="urn:microsoft.com/office/officeart/2005/8/layout/target3"/>
    <dgm:cxn modelId="{971DC568-D25A-4B80-A8EF-5AA491073E3B}" srcId="{4DFA7187-7307-412E-A969-3A635EDAABAF}" destId="{BF48632C-0D38-4F6D-B8E9-58561116D5E1}" srcOrd="1" destOrd="0" parTransId="{743C9AEA-C24E-4E26-96D3-46E84CF5C586}" sibTransId="{BD1D7FE2-3BD1-45E1-9626-71BDDA11DE83}"/>
    <dgm:cxn modelId="{EBF5521C-C271-4D1C-ACAE-D73B610FCE51}" type="presOf" srcId="{4DFA7187-7307-412E-A969-3A635EDAABAF}" destId="{907213AA-785A-450E-A500-D9C688C782F6}" srcOrd="0" destOrd="0" presId="urn:microsoft.com/office/officeart/2005/8/layout/target3"/>
    <dgm:cxn modelId="{B3FD951B-B64C-4F50-8B31-37AC915DF9F8}" type="presOf" srcId="{011F60DE-077A-47A0-B858-06E8AD2C82A5}" destId="{483FEC4B-4535-459E-B22F-ED1BA8A45F72}" srcOrd="0" destOrd="0" presId="urn:microsoft.com/office/officeart/2005/8/layout/target3"/>
    <dgm:cxn modelId="{46119AEE-EEBE-47B8-8F9B-240433654E56}" srcId="{95BB2C2F-6B7F-4F65-A2A4-E1ACF6A684A5}" destId="{FEC6C6C5-E854-499A-92FF-3269BC6C0D5C}" srcOrd="1" destOrd="0" parTransId="{3ABA6D68-466C-448E-809E-240CEAA0637C}" sibTransId="{F8DEA054-4F44-40C2-9E52-353B298A00EF}"/>
    <dgm:cxn modelId="{093161C4-C5C8-4C95-B50B-8276290475A4}" type="presParOf" srcId="{218052EC-C79E-41D9-BC6E-3BD60F0A7B25}" destId="{21A7B327-9513-4BA7-8EAE-C86CD9AE8E42}" srcOrd="0" destOrd="0" presId="urn:microsoft.com/office/officeart/2005/8/layout/target3"/>
    <dgm:cxn modelId="{2E0CA0B8-EE25-4B34-B7DB-E6FB0767539C}" type="presParOf" srcId="{218052EC-C79E-41D9-BC6E-3BD60F0A7B25}" destId="{EF303E3F-2AA1-47CF-AB23-1CC0838C9943}" srcOrd="1" destOrd="0" presId="urn:microsoft.com/office/officeart/2005/8/layout/target3"/>
    <dgm:cxn modelId="{F2346EB0-F54D-4D13-B29B-B82CEC796ECF}" type="presParOf" srcId="{218052EC-C79E-41D9-BC6E-3BD60F0A7B25}" destId="{907213AA-785A-450E-A500-D9C688C782F6}" srcOrd="2" destOrd="0" presId="urn:microsoft.com/office/officeart/2005/8/layout/target3"/>
    <dgm:cxn modelId="{46EDA35C-9099-4E35-8B39-6A5F38618A03}" type="presParOf" srcId="{218052EC-C79E-41D9-BC6E-3BD60F0A7B25}" destId="{3F9C3CCB-8C85-4F29-B28D-32E018E79EAD}" srcOrd="3" destOrd="0" presId="urn:microsoft.com/office/officeart/2005/8/layout/target3"/>
    <dgm:cxn modelId="{9A879C20-6143-4EBB-BB4B-F61921DA0831}" type="presParOf" srcId="{218052EC-C79E-41D9-BC6E-3BD60F0A7B25}" destId="{F9B4A3A0-FA45-493C-834B-C5FEE3A6B2FC}" srcOrd="4" destOrd="0" presId="urn:microsoft.com/office/officeart/2005/8/layout/target3"/>
    <dgm:cxn modelId="{79FDCCFA-817A-44A6-A141-BBDE4FB2AF93}" type="presParOf" srcId="{218052EC-C79E-41D9-BC6E-3BD60F0A7B25}" destId="{5196F2D8-EAE7-4CC1-8954-FE0DD67AD74C}" srcOrd="5" destOrd="0" presId="urn:microsoft.com/office/officeart/2005/8/layout/target3"/>
    <dgm:cxn modelId="{F44C49DE-6900-4B9F-9F9B-12947DC90EB7}" type="presParOf" srcId="{218052EC-C79E-41D9-BC6E-3BD60F0A7B25}" destId="{DD35EEBF-5DBA-4826-9AC4-7C7D4811D514}" srcOrd="6" destOrd="0" presId="urn:microsoft.com/office/officeart/2005/8/layout/target3"/>
    <dgm:cxn modelId="{B1AE49E4-DBC5-4DB8-B59A-1BCD35D3287C}" type="presParOf" srcId="{218052EC-C79E-41D9-BC6E-3BD60F0A7B25}" destId="{E8509803-98DA-4811-84C1-06A311AC175A}" srcOrd="7" destOrd="0" presId="urn:microsoft.com/office/officeart/2005/8/layout/target3"/>
    <dgm:cxn modelId="{09F9106E-27F2-4510-8FC4-D85B68D31004}" type="presParOf" srcId="{218052EC-C79E-41D9-BC6E-3BD60F0A7B25}" destId="{44C45BB0-1808-4037-AF32-E9419F76ED05}" srcOrd="8" destOrd="0" presId="urn:microsoft.com/office/officeart/2005/8/layout/target3"/>
    <dgm:cxn modelId="{395F079B-22A4-44C8-9234-A34CABA75AA2}" type="presParOf" srcId="{218052EC-C79E-41D9-BC6E-3BD60F0A7B25}" destId="{483FEC4B-4535-459E-B22F-ED1BA8A45F72}" srcOrd="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CD0853B2-BE7F-4167-A8D6-B4803F983A87}" type="doc">
      <dgm:prSet loTypeId="urn:microsoft.com/office/officeart/2005/8/layout/target3" loCatId="relationship" qsTypeId="urn:microsoft.com/office/officeart/2005/8/quickstyle/simple1" qsCatId="simple" csTypeId="urn:microsoft.com/office/officeart/2005/8/colors/accent0_3" csCatId="mainScheme" phldr="1"/>
      <dgm:spPr/>
      <dgm:t>
        <a:bodyPr/>
        <a:lstStyle/>
        <a:p>
          <a:endParaRPr lang="en-US"/>
        </a:p>
      </dgm:t>
    </dgm:pt>
    <dgm:pt modelId="{59AD9648-6DB0-43B8-9265-B6C820BA2FF0}">
      <dgm:prSet custT="1"/>
      <dgm:spPr/>
      <dgm:t>
        <a:bodyPr/>
        <a:lstStyle/>
        <a:p>
          <a:pPr rtl="0"/>
          <a:r>
            <a:rPr lang="en-US" sz="2800" b="1" dirty="0" smtClean="0"/>
            <a:t>February                 2016</a:t>
          </a:r>
          <a:endParaRPr lang="en-US" sz="2800" dirty="0"/>
        </a:p>
      </dgm:t>
    </dgm:pt>
    <dgm:pt modelId="{CF5DB211-DE93-4B31-9F34-33FD2046E28B}" type="parTrans" cxnId="{DFA07495-375E-4DCB-BFDA-6CCB2D4491B3}">
      <dgm:prSet/>
      <dgm:spPr/>
      <dgm:t>
        <a:bodyPr/>
        <a:lstStyle/>
        <a:p>
          <a:endParaRPr lang="en-US"/>
        </a:p>
      </dgm:t>
    </dgm:pt>
    <dgm:pt modelId="{27675156-FC91-48D6-ACAB-75B8433580DD}" type="sibTrans" cxnId="{DFA07495-375E-4DCB-BFDA-6CCB2D4491B3}">
      <dgm:prSet/>
      <dgm:spPr/>
      <dgm:t>
        <a:bodyPr/>
        <a:lstStyle/>
        <a:p>
          <a:endParaRPr lang="en-US"/>
        </a:p>
      </dgm:t>
    </dgm:pt>
    <dgm:pt modelId="{D3A52233-8EEB-494F-8119-ED9044316295}">
      <dgm:prSet/>
      <dgm:spPr/>
      <dgm:t>
        <a:bodyPr/>
        <a:lstStyle/>
        <a:p>
          <a:pPr rtl="0"/>
          <a:r>
            <a:rPr lang="en-US" dirty="0" smtClean="0"/>
            <a:t>Survey</a:t>
          </a:r>
          <a:r>
            <a:rPr lang="en-US" baseline="0" dirty="0" smtClean="0"/>
            <a:t> administration</a:t>
          </a:r>
          <a:endParaRPr lang="en-US" dirty="0"/>
        </a:p>
      </dgm:t>
    </dgm:pt>
    <dgm:pt modelId="{893C8674-04BF-4545-9C36-A3CA9C24C3C2}" type="parTrans" cxnId="{01E36B21-DA1E-4FA2-9356-197A89EF3BD3}">
      <dgm:prSet/>
      <dgm:spPr/>
      <dgm:t>
        <a:bodyPr/>
        <a:lstStyle/>
        <a:p>
          <a:endParaRPr lang="en-US"/>
        </a:p>
      </dgm:t>
    </dgm:pt>
    <dgm:pt modelId="{3C5E50EB-B09C-422F-9E16-5C44064598D9}" type="sibTrans" cxnId="{01E36B21-DA1E-4FA2-9356-197A89EF3BD3}">
      <dgm:prSet/>
      <dgm:spPr/>
      <dgm:t>
        <a:bodyPr/>
        <a:lstStyle/>
        <a:p>
          <a:endParaRPr lang="en-US"/>
        </a:p>
      </dgm:t>
    </dgm:pt>
    <dgm:pt modelId="{0B5F8163-2E31-4A1C-A078-57F513CDD3AC}">
      <dgm:prSet custT="1"/>
      <dgm:spPr/>
      <dgm:t>
        <a:bodyPr/>
        <a:lstStyle/>
        <a:p>
          <a:pPr rtl="0"/>
          <a:r>
            <a:rPr lang="en-US" sz="2800" b="1" dirty="0" smtClean="0"/>
            <a:t>March-May                2016</a:t>
          </a:r>
          <a:endParaRPr lang="en-US" sz="2800" dirty="0"/>
        </a:p>
      </dgm:t>
    </dgm:pt>
    <dgm:pt modelId="{DF6BB429-2BD2-4DB3-B42C-2288D83E34F8}" type="parTrans" cxnId="{F60BA64F-3CFB-46C5-AF48-E68FA822A971}">
      <dgm:prSet/>
      <dgm:spPr/>
      <dgm:t>
        <a:bodyPr/>
        <a:lstStyle/>
        <a:p>
          <a:endParaRPr lang="en-US"/>
        </a:p>
      </dgm:t>
    </dgm:pt>
    <dgm:pt modelId="{8075EF85-5A82-493F-8930-4857B5F829A8}" type="sibTrans" cxnId="{F60BA64F-3CFB-46C5-AF48-E68FA822A971}">
      <dgm:prSet/>
      <dgm:spPr/>
      <dgm:t>
        <a:bodyPr/>
        <a:lstStyle/>
        <a:p>
          <a:endParaRPr lang="en-US"/>
        </a:p>
      </dgm:t>
    </dgm:pt>
    <dgm:pt modelId="{13605F4D-2F33-47A5-A5A3-763E960FE1F7}">
      <dgm:prSet/>
      <dgm:spPr/>
      <dgm:t>
        <a:bodyPr/>
        <a:lstStyle/>
        <a:p>
          <a:pPr rtl="0"/>
          <a:r>
            <a:rPr lang="en-US" dirty="0" smtClean="0"/>
            <a:t>Data Analysis</a:t>
          </a:r>
          <a:endParaRPr lang="en-US" dirty="0"/>
        </a:p>
      </dgm:t>
    </dgm:pt>
    <dgm:pt modelId="{D4853B1B-60D5-4A37-80FE-0E5C8ADE3007}" type="parTrans" cxnId="{37B10311-D936-49E3-86F9-4448FDEED27C}">
      <dgm:prSet/>
      <dgm:spPr/>
      <dgm:t>
        <a:bodyPr/>
        <a:lstStyle/>
        <a:p>
          <a:endParaRPr lang="en-US"/>
        </a:p>
      </dgm:t>
    </dgm:pt>
    <dgm:pt modelId="{21272D7F-F341-486F-96E9-C7A27451E80C}" type="sibTrans" cxnId="{37B10311-D936-49E3-86F9-4448FDEED27C}">
      <dgm:prSet/>
      <dgm:spPr/>
      <dgm:t>
        <a:bodyPr/>
        <a:lstStyle/>
        <a:p>
          <a:endParaRPr lang="en-US"/>
        </a:p>
      </dgm:t>
    </dgm:pt>
    <dgm:pt modelId="{352B8C18-D6AB-4755-B6D6-CAD0F039063B}" type="pres">
      <dgm:prSet presAssocID="{CD0853B2-BE7F-4167-A8D6-B4803F983A87}" presName="Name0" presStyleCnt="0">
        <dgm:presLayoutVars>
          <dgm:chMax val="7"/>
          <dgm:dir/>
          <dgm:animLvl val="lvl"/>
          <dgm:resizeHandles val="exact"/>
        </dgm:presLayoutVars>
      </dgm:prSet>
      <dgm:spPr/>
      <dgm:t>
        <a:bodyPr/>
        <a:lstStyle/>
        <a:p>
          <a:endParaRPr lang="en-US"/>
        </a:p>
      </dgm:t>
    </dgm:pt>
    <dgm:pt modelId="{DBED696F-B07E-4DEC-B0A6-BE5078A0DF54}" type="pres">
      <dgm:prSet presAssocID="{59AD9648-6DB0-43B8-9265-B6C820BA2FF0}" presName="circle1" presStyleLbl="node1" presStyleIdx="0" presStyleCnt="2"/>
      <dgm:spPr/>
    </dgm:pt>
    <dgm:pt modelId="{9D8D8D33-8B93-4145-8FF9-41BF39040C04}" type="pres">
      <dgm:prSet presAssocID="{59AD9648-6DB0-43B8-9265-B6C820BA2FF0}" presName="space" presStyleCnt="0"/>
      <dgm:spPr/>
    </dgm:pt>
    <dgm:pt modelId="{FD6D4FEF-6B7E-4570-AE8B-930EB5E79D05}" type="pres">
      <dgm:prSet presAssocID="{59AD9648-6DB0-43B8-9265-B6C820BA2FF0}" presName="rect1" presStyleLbl="alignAcc1" presStyleIdx="0" presStyleCnt="2" custLinFactNeighborX="12444"/>
      <dgm:spPr/>
      <dgm:t>
        <a:bodyPr/>
        <a:lstStyle/>
        <a:p>
          <a:endParaRPr lang="en-US"/>
        </a:p>
      </dgm:t>
    </dgm:pt>
    <dgm:pt modelId="{B7E17E2E-20D0-4B46-8C9B-6315EF60BA64}" type="pres">
      <dgm:prSet presAssocID="{0B5F8163-2E31-4A1C-A078-57F513CDD3AC}" presName="vertSpace2" presStyleLbl="node1" presStyleIdx="0" presStyleCnt="2"/>
      <dgm:spPr/>
    </dgm:pt>
    <dgm:pt modelId="{39B88A2E-F8FF-4630-876A-F787720DFE23}" type="pres">
      <dgm:prSet presAssocID="{0B5F8163-2E31-4A1C-A078-57F513CDD3AC}" presName="circle2" presStyleLbl="node1" presStyleIdx="1" presStyleCnt="2"/>
      <dgm:spPr/>
    </dgm:pt>
    <dgm:pt modelId="{B9938003-0EDB-40B9-86A8-45E3A9109186}" type="pres">
      <dgm:prSet presAssocID="{0B5F8163-2E31-4A1C-A078-57F513CDD3AC}" presName="rect2" presStyleLbl="alignAcc1" presStyleIdx="1" presStyleCnt="2"/>
      <dgm:spPr/>
      <dgm:t>
        <a:bodyPr/>
        <a:lstStyle/>
        <a:p>
          <a:endParaRPr lang="en-US"/>
        </a:p>
      </dgm:t>
    </dgm:pt>
    <dgm:pt modelId="{27F2DDD4-BAB7-4E8D-8450-4E433CF31E9F}" type="pres">
      <dgm:prSet presAssocID="{59AD9648-6DB0-43B8-9265-B6C820BA2FF0}" presName="rect1ParTx" presStyleLbl="alignAcc1" presStyleIdx="1" presStyleCnt="2">
        <dgm:presLayoutVars>
          <dgm:chMax val="1"/>
          <dgm:bulletEnabled val="1"/>
        </dgm:presLayoutVars>
      </dgm:prSet>
      <dgm:spPr/>
      <dgm:t>
        <a:bodyPr/>
        <a:lstStyle/>
        <a:p>
          <a:endParaRPr lang="en-US"/>
        </a:p>
      </dgm:t>
    </dgm:pt>
    <dgm:pt modelId="{096ECBDB-CBBA-4C59-B0FF-02A094E9651E}" type="pres">
      <dgm:prSet presAssocID="{59AD9648-6DB0-43B8-9265-B6C820BA2FF0}" presName="rect1ChTx" presStyleLbl="alignAcc1" presStyleIdx="1" presStyleCnt="2">
        <dgm:presLayoutVars>
          <dgm:bulletEnabled val="1"/>
        </dgm:presLayoutVars>
      </dgm:prSet>
      <dgm:spPr/>
      <dgm:t>
        <a:bodyPr/>
        <a:lstStyle/>
        <a:p>
          <a:endParaRPr lang="en-US"/>
        </a:p>
      </dgm:t>
    </dgm:pt>
    <dgm:pt modelId="{214C39BE-28E8-4217-BA26-3745B9531021}" type="pres">
      <dgm:prSet presAssocID="{0B5F8163-2E31-4A1C-A078-57F513CDD3AC}" presName="rect2ParTx" presStyleLbl="alignAcc1" presStyleIdx="1" presStyleCnt="2">
        <dgm:presLayoutVars>
          <dgm:chMax val="1"/>
          <dgm:bulletEnabled val="1"/>
        </dgm:presLayoutVars>
      </dgm:prSet>
      <dgm:spPr/>
      <dgm:t>
        <a:bodyPr/>
        <a:lstStyle/>
        <a:p>
          <a:endParaRPr lang="en-US"/>
        </a:p>
      </dgm:t>
    </dgm:pt>
    <dgm:pt modelId="{5A964134-0024-443E-A6DF-C4247A43F229}" type="pres">
      <dgm:prSet presAssocID="{0B5F8163-2E31-4A1C-A078-57F513CDD3AC}" presName="rect2ChTx" presStyleLbl="alignAcc1" presStyleIdx="1" presStyleCnt="2">
        <dgm:presLayoutVars>
          <dgm:bulletEnabled val="1"/>
        </dgm:presLayoutVars>
      </dgm:prSet>
      <dgm:spPr/>
      <dgm:t>
        <a:bodyPr/>
        <a:lstStyle/>
        <a:p>
          <a:endParaRPr lang="en-US"/>
        </a:p>
      </dgm:t>
    </dgm:pt>
  </dgm:ptLst>
  <dgm:cxnLst>
    <dgm:cxn modelId="{4E2C9D59-79CF-405B-8EBE-FDB9D0F9618B}" type="presOf" srcId="{13605F4D-2F33-47A5-A5A3-763E960FE1F7}" destId="{5A964134-0024-443E-A6DF-C4247A43F229}" srcOrd="0" destOrd="0" presId="urn:microsoft.com/office/officeart/2005/8/layout/target3"/>
    <dgm:cxn modelId="{F60BA64F-3CFB-46C5-AF48-E68FA822A971}" srcId="{CD0853B2-BE7F-4167-A8D6-B4803F983A87}" destId="{0B5F8163-2E31-4A1C-A078-57F513CDD3AC}" srcOrd="1" destOrd="0" parTransId="{DF6BB429-2BD2-4DB3-B42C-2288D83E34F8}" sibTransId="{8075EF85-5A82-493F-8930-4857B5F829A8}"/>
    <dgm:cxn modelId="{B75744EC-20D5-4D68-BD54-D24A6C14839A}" type="presOf" srcId="{D3A52233-8EEB-494F-8119-ED9044316295}" destId="{096ECBDB-CBBA-4C59-B0FF-02A094E9651E}" srcOrd="0" destOrd="0" presId="urn:microsoft.com/office/officeart/2005/8/layout/target3"/>
    <dgm:cxn modelId="{DFA07495-375E-4DCB-BFDA-6CCB2D4491B3}" srcId="{CD0853B2-BE7F-4167-A8D6-B4803F983A87}" destId="{59AD9648-6DB0-43B8-9265-B6C820BA2FF0}" srcOrd="0" destOrd="0" parTransId="{CF5DB211-DE93-4B31-9F34-33FD2046E28B}" sibTransId="{27675156-FC91-48D6-ACAB-75B8433580DD}"/>
    <dgm:cxn modelId="{B680FE8B-02F1-4F13-A032-E188FCE0338F}" type="presOf" srcId="{0B5F8163-2E31-4A1C-A078-57F513CDD3AC}" destId="{B9938003-0EDB-40B9-86A8-45E3A9109186}" srcOrd="0" destOrd="0" presId="urn:microsoft.com/office/officeart/2005/8/layout/target3"/>
    <dgm:cxn modelId="{8E96B006-BFCB-4B3F-B3B1-1941C757F624}" type="presOf" srcId="{CD0853B2-BE7F-4167-A8D6-B4803F983A87}" destId="{352B8C18-D6AB-4755-B6D6-CAD0F039063B}" srcOrd="0" destOrd="0" presId="urn:microsoft.com/office/officeart/2005/8/layout/target3"/>
    <dgm:cxn modelId="{37B10311-D936-49E3-86F9-4448FDEED27C}" srcId="{0B5F8163-2E31-4A1C-A078-57F513CDD3AC}" destId="{13605F4D-2F33-47A5-A5A3-763E960FE1F7}" srcOrd="0" destOrd="0" parTransId="{D4853B1B-60D5-4A37-80FE-0E5C8ADE3007}" sibTransId="{21272D7F-F341-486F-96E9-C7A27451E80C}"/>
    <dgm:cxn modelId="{99B724F2-D731-46A8-9431-716ECB90C379}" type="presOf" srcId="{59AD9648-6DB0-43B8-9265-B6C820BA2FF0}" destId="{FD6D4FEF-6B7E-4570-AE8B-930EB5E79D05}" srcOrd="0" destOrd="0" presId="urn:microsoft.com/office/officeart/2005/8/layout/target3"/>
    <dgm:cxn modelId="{01E36B21-DA1E-4FA2-9356-197A89EF3BD3}" srcId="{59AD9648-6DB0-43B8-9265-B6C820BA2FF0}" destId="{D3A52233-8EEB-494F-8119-ED9044316295}" srcOrd="0" destOrd="0" parTransId="{893C8674-04BF-4545-9C36-A3CA9C24C3C2}" sibTransId="{3C5E50EB-B09C-422F-9E16-5C44064598D9}"/>
    <dgm:cxn modelId="{F62753A2-95C4-48B6-99EF-0FDFD7A9F409}" type="presOf" srcId="{0B5F8163-2E31-4A1C-A078-57F513CDD3AC}" destId="{214C39BE-28E8-4217-BA26-3745B9531021}" srcOrd="1" destOrd="0" presId="urn:microsoft.com/office/officeart/2005/8/layout/target3"/>
    <dgm:cxn modelId="{EF51C8AF-3D12-44AB-8AEC-F9CF6D0DF453}" type="presOf" srcId="{59AD9648-6DB0-43B8-9265-B6C820BA2FF0}" destId="{27F2DDD4-BAB7-4E8D-8450-4E433CF31E9F}" srcOrd="1" destOrd="0" presId="urn:microsoft.com/office/officeart/2005/8/layout/target3"/>
    <dgm:cxn modelId="{9039FD80-8710-492E-8CFC-88F7090C9287}" type="presParOf" srcId="{352B8C18-D6AB-4755-B6D6-CAD0F039063B}" destId="{DBED696F-B07E-4DEC-B0A6-BE5078A0DF54}" srcOrd="0" destOrd="0" presId="urn:microsoft.com/office/officeart/2005/8/layout/target3"/>
    <dgm:cxn modelId="{D10F65D7-9B12-432C-908C-676AB0BFEC99}" type="presParOf" srcId="{352B8C18-D6AB-4755-B6D6-CAD0F039063B}" destId="{9D8D8D33-8B93-4145-8FF9-41BF39040C04}" srcOrd="1" destOrd="0" presId="urn:microsoft.com/office/officeart/2005/8/layout/target3"/>
    <dgm:cxn modelId="{04454636-2D34-44CE-8EE5-994A8F651E62}" type="presParOf" srcId="{352B8C18-D6AB-4755-B6D6-CAD0F039063B}" destId="{FD6D4FEF-6B7E-4570-AE8B-930EB5E79D05}" srcOrd="2" destOrd="0" presId="urn:microsoft.com/office/officeart/2005/8/layout/target3"/>
    <dgm:cxn modelId="{58DCA24D-B486-47BD-8026-36BBB35D7CBC}" type="presParOf" srcId="{352B8C18-D6AB-4755-B6D6-CAD0F039063B}" destId="{B7E17E2E-20D0-4B46-8C9B-6315EF60BA64}" srcOrd="3" destOrd="0" presId="urn:microsoft.com/office/officeart/2005/8/layout/target3"/>
    <dgm:cxn modelId="{371DB0E1-8333-453D-AD06-B42B0FF1B554}" type="presParOf" srcId="{352B8C18-D6AB-4755-B6D6-CAD0F039063B}" destId="{39B88A2E-F8FF-4630-876A-F787720DFE23}" srcOrd="4" destOrd="0" presId="urn:microsoft.com/office/officeart/2005/8/layout/target3"/>
    <dgm:cxn modelId="{FEDCCAE2-2C29-4B66-B3EB-867F2DAF09A4}" type="presParOf" srcId="{352B8C18-D6AB-4755-B6D6-CAD0F039063B}" destId="{B9938003-0EDB-40B9-86A8-45E3A9109186}" srcOrd="5" destOrd="0" presId="urn:microsoft.com/office/officeart/2005/8/layout/target3"/>
    <dgm:cxn modelId="{6FCDAEBD-9792-4C93-BFEF-D2BCC555C594}" type="presParOf" srcId="{352B8C18-D6AB-4755-B6D6-CAD0F039063B}" destId="{27F2DDD4-BAB7-4E8D-8450-4E433CF31E9F}" srcOrd="6" destOrd="0" presId="urn:microsoft.com/office/officeart/2005/8/layout/target3"/>
    <dgm:cxn modelId="{0282362A-9106-418F-81BA-98ABDDAA276E}" type="presParOf" srcId="{352B8C18-D6AB-4755-B6D6-CAD0F039063B}" destId="{096ECBDB-CBBA-4C59-B0FF-02A094E9651E}" srcOrd="7" destOrd="0" presId="urn:microsoft.com/office/officeart/2005/8/layout/target3"/>
    <dgm:cxn modelId="{BACE691B-D7DE-4F64-B578-0555F7C08437}" type="presParOf" srcId="{352B8C18-D6AB-4755-B6D6-CAD0F039063B}" destId="{214C39BE-28E8-4217-BA26-3745B9531021}" srcOrd="8" destOrd="0" presId="urn:microsoft.com/office/officeart/2005/8/layout/target3"/>
    <dgm:cxn modelId="{A239A963-B1F6-4E9B-97BF-269D35F55E9B}" type="presParOf" srcId="{352B8C18-D6AB-4755-B6D6-CAD0F039063B}" destId="{5A964134-0024-443E-A6DF-C4247A43F229}" srcOrd="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D0853B2-BE7F-4167-A8D6-B4803F983A87}" type="doc">
      <dgm:prSet loTypeId="urn:microsoft.com/office/officeart/2005/8/layout/target3" loCatId="relationship" qsTypeId="urn:microsoft.com/office/officeart/2005/8/quickstyle/simple1" qsCatId="simple" csTypeId="urn:microsoft.com/office/officeart/2005/8/colors/accent0_3" csCatId="mainScheme" phldr="1"/>
      <dgm:spPr/>
      <dgm:t>
        <a:bodyPr/>
        <a:lstStyle/>
        <a:p>
          <a:endParaRPr lang="en-US"/>
        </a:p>
      </dgm:t>
    </dgm:pt>
    <dgm:pt modelId="{59AD9648-6DB0-43B8-9265-B6C820BA2FF0}">
      <dgm:prSet custT="1"/>
      <dgm:spPr/>
      <dgm:t>
        <a:bodyPr/>
        <a:lstStyle/>
        <a:p>
          <a:pPr rtl="0"/>
          <a:r>
            <a:rPr lang="en-US" sz="2800" b="1" dirty="0" smtClean="0"/>
            <a:t>June-August 2016</a:t>
          </a:r>
          <a:endParaRPr lang="en-US" sz="2800" b="1" dirty="0"/>
        </a:p>
      </dgm:t>
    </dgm:pt>
    <dgm:pt modelId="{CF5DB211-DE93-4B31-9F34-33FD2046E28B}" type="parTrans" cxnId="{DFA07495-375E-4DCB-BFDA-6CCB2D4491B3}">
      <dgm:prSet/>
      <dgm:spPr/>
      <dgm:t>
        <a:bodyPr/>
        <a:lstStyle/>
        <a:p>
          <a:endParaRPr lang="en-US"/>
        </a:p>
      </dgm:t>
    </dgm:pt>
    <dgm:pt modelId="{27675156-FC91-48D6-ACAB-75B8433580DD}" type="sibTrans" cxnId="{DFA07495-375E-4DCB-BFDA-6CCB2D4491B3}">
      <dgm:prSet/>
      <dgm:spPr/>
      <dgm:t>
        <a:bodyPr/>
        <a:lstStyle/>
        <a:p>
          <a:endParaRPr lang="en-US"/>
        </a:p>
      </dgm:t>
    </dgm:pt>
    <dgm:pt modelId="{D3A52233-8EEB-494F-8119-ED9044316295}">
      <dgm:prSet/>
      <dgm:spPr/>
      <dgm:t>
        <a:bodyPr/>
        <a:lstStyle/>
        <a:p>
          <a:pPr rtl="0"/>
          <a:r>
            <a:rPr lang="en-US" dirty="0" smtClean="0"/>
            <a:t>Develop report</a:t>
          </a:r>
          <a:endParaRPr lang="en-US" dirty="0"/>
        </a:p>
      </dgm:t>
    </dgm:pt>
    <dgm:pt modelId="{893C8674-04BF-4545-9C36-A3CA9C24C3C2}" type="parTrans" cxnId="{01E36B21-DA1E-4FA2-9356-197A89EF3BD3}">
      <dgm:prSet/>
      <dgm:spPr/>
      <dgm:t>
        <a:bodyPr/>
        <a:lstStyle/>
        <a:p>
          <a:endParaRPr lang="en-US"/>
        </a:p>
      </dgm:t>
    </dgm:pt>
    <dgm:pt modelId="{3C5E50EB-B09C-422F-9E16-5C44064598D9}" type="sibTrans" cxnId="{01E36B21-DA1E-4FA2-9356-197A89EF3BD3}">
      <dgm:prSet/>
      <dgm:spPr/>
      <dgm:t>
        <a:bodyPr/>
        <a:lstStyle/>
        <a:p>
          <a:endParaRPr lang="en-US"/>
        </a:p>
      </dgm:t>
    </dgm:pt>
    <dgm:pt modelId="{0B5F8163-2E31-4A1C-A078-57F513CDD3AC}">
      <dgm:prSet custT="1"/>
      <dgm:spPr/>
      <dgm:t>
        <a:bodyPr/>
        <a:lstStyle/>
        <a:p>
          <a:pPr rtl="0"/>
          <a:r>
            <a:rPr lang="en-US" sz="2800" b="1" dirty="0" smtClean="0"/>
            <a:t>September-October          2016</a:t>
          </a:r>
          <a:endParaRPr lang="en-US" sz="2800" b="1" dirty="0"/>
        </a:p>
      </dgm:t>
    </dgm:pt>
    <dgm:pt modelId="{DF6BB429-2BD2-4DB3-B42C-2288D83E34F8}" type="parTrans" cxnId="{F60BA64F-3CFB-46C5-AF48-E68FA822A971}">
      <dgm:prSet/>
      <dgm:spPr/>
      <dgm:t>
        <a:bodyPr/>
        <a:lstStyle/>
        <a:p>
          <a:endParaRPr lang="en-US"/>
        </a:p>
      </dgm:t>
    </dgm:pt>
    <dgm:pt modelId="{8075EF85-5A82-493F-8930-4857B5F829A8}" type="sibTrans" cxnId="{F60BA64F-3CFB-46C5-AF48-E68FA822A971}">
      <dgm:prSet/>
      <dgm:spPr/>
      <dgm:t>
        <a:bodyPr/>
        <a:lstStyle/>
        <a:p>
          <a:endParaRPr lang="en-US"/>
        </a:p>
      </dgm:t>
    </dgm:pt>
    <dgm:pt modelId="{13605F4D-2F33-47A5-A5A3-763E960FE1F7}">
      <dgm:prSet/>
      <dgm:spPr/>
      <dgm:t>
        <a:bodyPr/>
        <a:lstStyle/>
        <a:p>
          <a:pPr rtl="0"/>
          <a:r>
            <a:rPr lang="en-US" dirty="0" smtClean="0"/>
            <a:t>Presentation</a:t>
          </a:r>
          <a:r>
            <a:rPr lang="en-US" baseline="0" dirty="0" smtClean="0"/>
            <a:t> of Report</a:t>
          </a:r>
          <a:endParaRPr lang="en-US" dirty="0"/>
        </a:p>
      </dgm:t>
    </dgm:pt>
    <dgm:pt modelId="{D4853B1B-60D5-4A37-80FE-0E5C8ADE3007}" type="parTrans" cxnId="{37B10311-D936-49E3-86F9-4448FDEED27C}">
      <dgm:prSet/>
      <dgm:spPr/>
      <dgm:t>
        <a:bodyPr/>
        <a:lstStyle/>
        <a:p>
          <a:endParaRPr lang="en-US"/>
        </a:p>
      </dgm:t>
    </dgm:pt>
    <dgm:pt modelId="{21272D7F-F341-486F-96E9-C7A27451E80C}" type="sibTrans" cxnId="{37B10311-D936-49E3-86F9-4448FDEED27C}">
      <dgm:prSet/>
      <dgm:spPr/>
      <dgm:t>
        <a:bodyPr/>
        <a:lstStyle/>
        <a:p>
          <a:endParaRPr lang="en-US"/>
        </a:p>
      </dgm:t>
    </dgm:pt>
    <dgm:pt modelId="{352B8C18-D6AB-4755-B6D6-CAD0F039063B}" type="pres">
      <dgm:prSet presAssocID="{CD0853B2-BE7F-4167-A8D6-B4803F983A87}" presName="Name0" presStyleCnt="0">
        <dgm:presLayoutVars>
          <dgm:chMax val="7"/>
          <dgm:dir/>
          <dgm:animLvl val="lvl"/>
          <dgm:resizeHandles val="exact"/>
        </dgm:presLayoutVars>
      </dgm:prSet>
      <dgm:spPr/>
      <dgm:t>
        <a:bodyPr/>
        <a:lstStyle/>
        <a:p>
          <a:endParaRPr lang="en-US"/>
        </a:p>
      </dgm:t>
    </dgm:pt>
    <dgm:pt modelId="{DBED696F-B07E-4DEC-B0A6-BE5078A0DF54}" type="pres">
      <dgm:prSet presAssocID="{59AD9648-6DB0-43B8-9265-B6C820BA2FF0}" presName="circle1" presStyleLbl="node1" presStyleIdx="0" presStyleCnt="2"/>
      <dgm:spPr/>
    </dgm:pt>
    <dgm:pt modelId="{9D8D8D33-8B93-4145-8FF9-41BF39040C04}" type="pres">
      <dgm:prSet presAssocID="{59AD9648-6DB0-43B8-9265-B6C820BA2FF0}" presName="space" presStyleCnt="0"/>
      <dgm:spPr/>
    </dgm:pt>
    <dgm:pt modelId="{FD6D4FEF-6B7E-4570-AE8B-930EB5E79D05}" type="pres">
      <dgm:prSet presAssocID="{59AD9648-6DB0-43B8-9265-B6C820BA2FF0}" presName="rect1" presStyleLbl="alignAcc1" presStyleIdx="0" presStyleCnt="2"/>
      <dgm:spPr/>
      <dgm:t>
        <a:bodyPr/>
        <a:lstStyle/>
        <a:p>
          <a:endParaRPr lang="en-US"/>
        </a:p>
      </dgm:t>
    </dgm:pt>
    <dgm:pt modelId="{B7E17E2E-20D0-4B46-8C9B-6315EF60BA64}" type="pres">
      <dgm:prSet presAssocID="{0B5F8163-2E31-4A1C-A078-57F513CDD3AC}" presName="vertSpace2" presStyleLbl="node1" presStyleIdx="0" presStyleCnt="2"/>
      <dgm:spPr/>
    </dgm:pt>
    <dgm:pt modelId="{39B88A2E-F8FF-4630-876A-F787720DFE23}" type="pres">
      <dgm:prSet presAssocID="{0B5F8163-2E31-4A1C-A078-57F513CDD3AC}" presName="circle2" presStyleLbl="node1" presStyleIdx="1" presStyleCnt="2"/>
      <dgm:spPr/>
    </dgm:pt>
    <dgm:pt modelId="{B9938003-0EDB-40B9-86A8-45E3A9109186}" type="pres">
      <dgm:prSet presAssocID="{0B5F8163-2E31-4A1C-A078-57F513CDD3AC}" presName="rect2" presStyleLbl="alignAcc1" presStyleIdx="1" presStyleCnt="2"/>
      <dgm:spPr/>
      <dgm:t>
        <a:bodyPr/>
        <a:lstStyle/>
        <a:p>
          <a:endParaRPr lang="en-US"/>
        </a:p>
      </dgm:t>
    </dgm:pt>
    <dgm:pt modelId="{27F2DDD4-BAB7-4E8D-8450-4E433CF31E9F}" type="pres">
      <dgm:prSet presAssocID="{59AD9648-6DB0-43B8-9265-B6C820BA2FF0}" presName="rect1ParTx" presStyleLbl="alignAcc1" presStyleIdx="1" presStyleCnt="2">
        <dgm:presLayoutVars>
          <dgm:chMax val="1"/>
          <dgm:bulletEnabled val="1"/>
        </dgm:presLayoutVars>
      </dgm:prSet>
      <dgm:spPr/>
      <dgm:t>
        <a:bodyPr/>
        <a:lstStyle/>
        <a:p>
          <a:endParaRPr lang="en-US"/>
        </a:p>
      </dgm:t>
    </dgm:pt>
    <dgm:pt modelId="{096ECBDB-CBBA-4C59-B0FF-02A094E9651E}" type="pres">
      <dgm:prSet presAssocID="{59AD9648-6DB0-43B8-9265-B6C820BA2FF0}" presName="rect1ChTx" presStyleLbl="alignAcc1" presStyleIdx="1" presStyleCnt="2">
        <dgm:presLayoutVars>
          <dgm:bulletEnabled val="1"/>
        </dgm:presLayoutVars>
      </dgm:prSet>
      <dgm:spPr/>
      <dgm:t>
        <a:bodyPr/>
        <a:lstStyle/>
        <a:p>
          <a:endParaRPr lang="en-US"/>
        </a:p>
      </dgm:t>
    </dgm:pt>
    <dgm:pt modelId="{214C39BE-28E8-4217-BA26-3745B9531021}" type="pres">
      <dgm:prSet presAssocID="{0B5F8163-2E31-4A1C-A078-57F513CDD3AC}" presName="rect2ParTx" presStyleLbl="alignAcc1" presStyleIdx="1" presStyleCnt="2">
        <dgm:presLayoutVars>
          <dgm:chMax val="1"/>
          <dgm:bulletEnabled val="1"/>
        </dgm:presLayoutVars>
      </dgm:prSet>
      <dgm:spPr/>
      <dgm:t>
        <a:bodyPr/>
        <a:lstStyle/>
        <a:p>
          <a:endParaRPr lang="en-US"/>
        </a:p>
      </dgm:t>
    </dgm:pt>
    <dgm:pt modelId="{5A964134-0024-443E-A6DF-C4247A43F229}" type="pres">
      <dgm:prSet presAssocID="{0B5F8163-2E31-4A1C-A078-57F513CDD3AC}" presName="rect2ChTx" presStyleLbl="alignAcc1" presStyleIdx="1" presStyleCnt="2">
        <dgm:presLayoutVars>
          <dgm:bulletEnabled val="1"/>
        </dgm:presLayoutVars>
      </dgm:prSet>
      <dgm:spPr/>
      <dgm:t>
        <a:bodyPr/>
        <a:lstStyle/>
        <a:p>
          <a:endParaRPr lang="en-US"/>
        </a:p>
      </dgm:t>
    </dgm:pt>
  </dgm:ptLst>
  <dgm:cxnLst>
    <dgm:cxn modelId="{479E34DA-20F5-4A33-8695-F8B918EB86EB}" type="presOf" srcId="{59AD9648-6DB0-43B8-9265-B6C820BA2FF0}" destId="{FD6D4FEF-6B7E-4570-AE8B-930EB5E79D05}" srcOrd="0" destOrd="0" presId="urn:microsoft.com/office/officeart/2005/8/layout/target3"/>
    <dgm:cxn modelId="{79E4680F-AF3F-44E7-B18E-15C82F5823F4}" type="presOf" srcId="{0B5F8163-2E31-4A1C-A078-57F513CDD3AC}" destId="{214C39BE-28E8-4217-BA26-3745B9531021}" srcOrd="1" destOrd="0" presId="urn:microsoft.com/office/officeart/2005/8/layout/target3"/>
    <dgm:cxn modelId="{214B41EB-1C56-45DC-81B0-B63BF0156703}" type="presOf" srcId="{59AD9648-6DB0-43B8-9265-B6C820BA2FF0}" destId="{27F2DDD4-BAB7-4E8D-8450-4E433CF31E9F}" srcOrd="1" destOrd="0" presId="urn:microsoft.com/office/officeart/2005/8/layout/target3"/>
    <dgm:cxn modelId="{F60BA64F-3CFB-46C5-AF48-E68FA822A971}" srcId="{CD0853B2-BE7F-4167-A8D6-B4803F983A87}" destId="{0B5F8163-2E31-4A1C-A078-57F513CDD3AC}" srcOrd="1" destOrd="0" parTransId="{DF6BB429-2BD2-4DB3-B42C-2288D83E34F8}" sibTransId="{8075EF85-5A82-493F-8930-4857B5F829A8}"/>
    <dgm:cxn modelId="{DFA07495-375E-4DCB-BFDA-6CCB2D4491B3}" srcId="{CD0853B2-BE7F-4167-A8D6-B4803F983A87}" destId="{59AD9648-6DB0-43B8-9265-B6C820BA2FF0}" srcOrd="0" destOrd="0" parTransId="{CF5DB211-DE93-4B31-9F34-33FD2046E28B}" sibTransId="{27675156-FC91-48D6-ACAB-75B8433580DD}"/>
    <dgm:cxn modelId="{37B10311-D936-49E3-86F9-4448FDEED27C}" srcId="{0B5F8163-2E31-4A1C-A078-57F513CDD3AC}" destId="{13605F4D-2F33-47A5-A5A3-763E960FE1F7}" srcOrd="0" destOrd="0" parTransId="{D4853B1B-60D5-4A37-80FE-0E5C8ADE3007}" sibTransId="{21272D7F-F341-486F-96E9-C7A27451E80C}"/>
    <dgm:cxn modelId="{77D67D1D-5845-45D6-90EE-34275CEDE3C7}" type="presOf" srcId="{0B5F8163-2E31-4A1C-A078-57F513CDD3AC}" destId="{B9938003-0EDB-40B9-86A8-45E3A9109186}" srcOrd="0" destOrd="0" presId="urn:microsoft.com/office/officeart/2005/8/layout/target3"/>
    <dgm:cxn modelId="{3A69D9F9-9DF0-4AF1-B76E-145B48D768B2}" type="presOf" srcId="{D3A52233-8EEB-494F-8119-ED9044316295}" destId="{096ECBDB-CBBA-4C59-B0FF-02A094E9651E}" srcOrd="0" destOrd="0" presId="urn:microsoft.com/office/officeart/2005/8/layout/target3"/>
    <dgm:cxn modelId="{01E36B21-DA1E-4FA2-9356-197A89EF3BD3}" srcId="{59AD9648-6DB0-43B8-9265-B6C820BA2FF0}" destId="{D3A52233-8EEB-494F-8119-ED9044316295}" srcOrd="0" destOrd="0" parTransId="{893C8674-04BF-4545-9C36-A3CA9C24C3C2}" sibTransId="{3C5E50EB-B09C-422F-9E16-5C44064598D9}"/>
    <dgm:cxn modelId="{A862CFC3-1514-44F6-B665-BF8643CAC9DA}" type="presOf" srcId="{13605F4D-2F33-47A5-A5A3-763E960FE1F7}" destId="{5A964134-0024-443E-A6DF-C4247A43F229}" srcOrd="0" destOrd="0" presId="urn:microsoft.com/office/officeart/2005/8/layout/target3"/>
    <dgm:cxn modelId="{3163BC94-A7DA-4322-B5CB-9E5A3C1E4774}" type="presOf" srcId="{CD0853B2-BE7F-4167-A8D6-B4803F983A87}" destId="{352B8C18-D6AB-4755-B6D6-CAD0F039063B}" srcOrd="0" destOrd="0" presId="urn:microsoft.com/office/officeart/2005/8/layout/target3"/>
    <dgm:cxn modelId="{54163B94-47F9-421A-9742-78E2D51BA666}" type="presParOf" srcId="{352B8C18-D6AB-4755-B6D6-CAD0F039063B}" destId="{DBED696F-B07E-4DEC-B0A6-BE5078A0DF54}" srcOrd="0" destOrd="0" presId="urn:microsoft.com/office/officeart/2005/8/layout/target3"/>
    <dgm:cxn modelId="{63978AE8-9009-46BD-AFD8-656E25D64C35}" type="presParOf" srcId="{352B8C18-D6AB-4755-B6D6-CAD0F039063B}" destId="{9D8D8D33-8B93-4145-8FF9-41BF39040C04}" srcOrd="1" destOrd="0" presId="urn:microsoft.com/office/officeart/2005/8/layout/target3"/>
    <dgm:cxn modelId="{F4D2FEA5-F19D-4F49-8D1F-AAADBE0F46EE}" type="presParOf" srcId="{352B8C18-D6AB-4755-B6D6-CAD0F039063B}" destId="{FD6D4FEF-6B7E-4570-AE8B-930EB5E79D05}" srcOrd="2" destOrd="0" presId="urn:microsoft.com/office/officeart/2005/8/layout/target3"/>
    <dgm:cxn modelId="{5ABEC3A6-BA3E-4A38-A95B-BBF4725A4C78}" type="presParOf" srcId="{352B8C18-D6AB-4755-B6D6-CAD0F039063B}" destId="{B7E17E2E-20D0-4B46-8C9B-6315EF60BA64}" srcOrd="3" destOrd="0" presId="urn:microsoft.com/office/officeart/2005/8/layout/target3"/>
    <dgm:cxn modelId="{5FF521CC-0FF9-4E01-B310-1CFB83278A96}" type="presParOf" srcId="{352B8C18-D6AB-4755-B6D6-CAD0F039063B}" destId="{39B88A2E-F8FF-4630-876A-F787720DFE23}" srcOrd="4" destOrd="0" presId="urn:microsoft.com/office/officeart/2005/8/layout/target3"/>
    <dgm:cxn modelId="{CAB7736A-9174-43C5-8306-67B6DB5786EF}" type="presParOf" srcId="{352B8C18-D6AB-4755-B6D6-CAD0F039063B}" destId="{B9938003-0EDB-40B9-86A8-45E3A9109186}" srcOrd="5" destOrd="0" presId="urn:microsoft.com/office/officeart/2005/8/layout/target3"/>
    <dgm:cxn modelId="{29BE8A27-C4BA-4F93-8C7F-290A7A3D9DE3}" type="presParOf" srcId="{352B8C18-D6AB-4755-B6D6-CAD0F039063B}" destId="{27F2DDD4-BAB7-4E8D-8450-4E433CF31E9F}" srcOrd="6" destOrd="0" presId="urn:microsoft.com/office/officeart/2005/8/layout/target3"/>
    <dgm:cxn modelId="{59C5516E-DA11-4166-BBCC-8CAAB5618039}" type="presParOf" srcId="{352B8C18-D6AB-4755-B6D6-CAD0F039063B}" destId="{096ECBDB-CBBA-4C59-B0FF-02A094E9651E}" srcOrd="7" destOrd="0" presId="urn:microsoft.com/office/officeart/2005/8/layout/target3"/>
    <dgm:cxn modelId="{265A9F51-389F-4158-B9E0-BA9B2941C281}" type="presParOf" srcId="{352B8C18-D6AB-4755-B6D6-CAD0F039063B}" destId="{214C39BE-28E8-4217-BA26-3745B9531021}" srcOrd="8" destOrd="0" presId="urn:microsoft.com/office/officeart/2005/8/layout/target3"/>
    <dgm:cxn modelId="{00977F1E-CF51-4D9D-BAA9-3274845A78F4}" type="presParOf" srcId="{352B8C18-D6AB-4755-B6D6-CAD0F039063B}" destId="{5A964134-0024-443E-A6DF-C4247A43F229}" srcOrd="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D0853B2-BE7F-4167-A8D6-B4803F983A87}" type="doc">
      <dgm:prSet loTypeId="urn:microsoft.com/office/officeart/2005/8/layout/target3" loCatId="relationship" qsTypeId="urn:microsoft.com/office/officeart/2005/8/quickstyle/simple1" qsCatId="simple" csTypeId="urn:microsoft.com/office/officeart/2005/8/colors/accent0_3" csCatId="mainScheme" phldr="1"/>
      <dgm:spPr/>
      <dgm:t>
        <a:bodyPr/>
        <a:lstStyle/>
        <a:p>
          <a:endParaRPr lang="en-US"/>
        </a:p>
      </dgm:t>
    </dgm:pt>
    <dgm:pt modelId="{59AD9648-6DB0-43B8-9265-B6C820BA2FF0}">
      <dgm:prSet custT="1"/>
      <dgm:spPr/>
      <dgm:t>
        <a:bodyPr/>
        <a:lstStyle/>
        <a:p>
          <a:pPr rtl="0"/>
          <a:r>
            <a:rPr lang="en-US" sz="2800" b="1" dirty="0" smtClean="0"/>
            <a:t>November - December 2016</a:t>
          </a:r>
          <a:endParaRPr lang="en-US" sz="2800" b="1" dirty="0"/>
        </a:p>
      </dgm:t>
    </dgm:pt>
    <dgm:pt modelId="{CF5DB211-DE93-4B31-9F34-33FD2046E28B}" type="parTrans" cxnId="{DFA07495-375E-4DCB-BFDA-6CCB2D4491B3}">
      <dgm:prSet/>
      <dgm:spPr/>
      <dgm:t>
        <a:bodyPr/>
        <a:lstStyle/>
        <a:p>
          <a:endParaRPr lang="en-US"/>
        </a:p>
      </dgm:t>
    </dgm:pt>
    <dgm:pt modelId="{27675156-FC91-48D6-ACAB-75B8433580DD}" type="sibTrans" cxnId="{DFA07495-375E-4DCB-BFDA-6CCB2D4491B3}">
      <dgm:prSet/>
      <dgm:spPr/>
      <dgm:t>
        <a:bodyPr/>
        <a:lstStyle/>
        <a:p>
          <a:endParaRPr lang="en-US"/>
        </a:p>
      </dgm:t>
    </dgm:pt>
    <dgm:pt modelId="{D3A52233-8EEB-494F-8119-ED9044316295}">
      <dgm:prSet/>
      <dgm:spPr/>
      <dgm:t>
        <a:bodyPr/>
        <a:lstStyle/>
        <a:p>
          <a:pPr rtl="0"/>
          <a:r>
            <a:rPr lang="en-US" dirty="0" smtClean="0"/>
            <a:t>Develop Strategic Actions</a:t>
          </a:r>
          <a:endParaRPr lang="en-US" dirty="0"/>
        </a:p>
      </dgm:t>
    </dgm:pt>
    <dgm:pt modelId="{893C8674-04BF-4545-9C36-A3CA9C24C3C2}" type="parTrans" cxnId="{01E36B21-DA1E-4FA2-9356-197A89EF3BD3}">
      <dgm:prSet/>
      <dgm:spPr/>
      <dgm:t>
        <a:bodyPr/>
        <a:lstStyle/>
        <a:p>
          <a:endParaRPr lang="en-US"/>
        </a:p>
      </dgm:t>
    </dgm:pt>
    <dgm:pt modelId="{3C5E50EB-B09C-422F-9E16-5C44064598D9}" type="sibTrans" cxnId="{01E36B21-DA1E-4FA2-9356-197A89EF3BD3}">
      <dgm:prSet/>
      <dgm:spPr/>
      <dgm:t>
        <a:bodyPr/>
        <a:lstStyle/>
        <a:p>
          <a:endParaRPr lang="en-US"/>
        </a:p>
      </dgm:t>
    </dgm:pt>
    <dgm:pt modelId="{13605F4D-2F33-47A5-A5A3-763E960FE1F7}">
      <dgm:prSet/>
      <dgm:spPr/>
      <dgm:t>
        <a:bodyPr/>
        <a:lstStyle/>
        <a:p>
          <a:pPr rtl="0"/>
          <a:r>
            <a:rPr lang="en-US" baseline="0" dirty="0" smtClean="0"/>
            <a:t>Actions Implementation</a:t>
          </a:r>
          <a:endParaRPr lang="en-US" dirty="0"/>
        </a:p>
      </dgm:t>
    </dgm:pt>
    <dgm:pt modelId="{21272D7F-F341-486F-96E9-C7A27451E80C}" type="sibTrans" cxnId="{37B10311-D936-49E3-86F9-4448FDEED27C}">
      <dgm:prSet/>
      <dgm:spPr/>
      <dgm:t>
        <a:bodyPr/>
        <a:lstStyle/>
        <a:p>
          <a:endParaRPr lang="en-US"/>
        </a:p>
      </dgm:t>
    </dgm:pt>
    <dgm:pt modelId="{D4853B1B-60D5-4A37-80FE-0E5C8ADE3007}" type="parTrans" cxnId="{37B10311-D936-49E3-86F9-4448FDEED27C}">
      <dgm:prSet/>
      <dgm:spPr/>
      <dgm:t>
        <a:bodyPr/>
        <a:lstStyle/>
        <a:p>
          <a:endParaRPr lang="en-US"/>
        </a:p>
      </dgm:t>
    </dgm:pt>
    <dgm:pt modelId="{0B5F8163-2E31-4A1C-A078-57F513CDD3AC}">
      <dgm:prSet custT="1"/>
      <dgm:spPr/>
      <dgm:t>
        <a:bodyPr/>
        <a:lstStyle/>
        <a:p>
          <a:pPr rtl="0"/>
          <a:r>
            <a:rPr lang="en-US" sz="2800" b="1" dirty="0" smtClean="0"/>
            <a:t>2016-2017</a:t>
          </a:r>
          <a:endParaRPr lang="en-US" sz="2800" b="1" dirty="0"/>
        </a:p>
      </dgm:t>
    </dgm:pt>
    <dgm:pt modelId="{8075EF85-5A82-493F-8930-4857B5F829A8}" type="sibTrans" cxnId="{F60BA64F-3CFB-46C5-AF48-E68FA822A971}">
      <dgm:prSet/>
      <dgm:spPr/>
      <dgm:t>
        <a:bodyPr/>
        <a:lstStyle/>
        <a:p>
          <a:endParaRPr lang="en-US"/>
        </a:p>
      </dgm:t>
    </dgm:pt>
    <dgm:pt modelId="{DF6BB429-2BD2-4DB3-B42C-2288D83E34F8}" type="parTrans" cxnId="{F60BA64F-3CFB-46C5-AF48-E68FA822A971}">
      <dgm:prSet/>
      <dgm:spPr/>
      <dgm:t>
        <a:bodyPr/>
        <a:lstStyle/>
        <a:p>
          <a:endParaRPr lang="en-US"/>
        </a:p>
      </dgm:t>
    </dgm:pt>
    <dgm:pt modelId="{352B8C18-D6AB-4755-B6D6-CAD0F039063B}" type="pres">
      <dgm:prSet presAssocID="{CD0853B2-BE7F-4167-A8D6-B4803F983A87}" presName="Name0" presStyleCnt="0">
        <dgm:presLayoutVars>
          <dgm:chMax val="7"/>
          <dgm:dir/>
          <dgm:animLvl val="lvl"/>
          <dgm:resizeHandles val="exact"/>
        </dgm:presLayoutVars>
      </dgm:prSet>
      <dgm:spPr/>
      <dgm:t>
        <a:bodyPr/>
        <a:lstStyle/>
        <a:p>
          <a:endParaRPr lang="en-US"/>
        </a:p>
      </dgm:t>
    </dgm:pt>
    <dgm:pt modelId="{DBED696F-B07E-4DEC-B0A6-BE5078A0DF54}" type="pres">
      <dgm:prSet presAssocID="{59AD9648-6DB0-43B8-9265-B6C820BA2FF0}" presName="circle1" presStyleLbl="node1" presStyleIdx="0" presStyleCnt="2"/>
      <dgm:spPr/>
    </dgm:pt>
    <dgm:pt modelId="{9D8D8D33-8B93-4145-8FF9-41BF39040C04}" type="pres">
      <dgm:prSet presAssocID="{59AD9648-6DB0-43B8-9265-B6C820BA2FF0}" presName="space" presStyleCnt="0"/>
      <dgm:spPr/>
    </dgm:pt>
    <dgm:pt modelId="{FD6D4FEF-6B7E-4570-AE8B-930EB5E79D05}" type="pres">
      <dgm:prSet presAssocID="{59AD9648-6DB0-43B8-9265-B6C820BA2FF0}" presName="rect1" presStyleLbl="alignAcc1" presStyleIdx="0" presStyleCnt="2"/>
      <dgm:spPr/>
      <dgm:t>
        <a:bodyPr/>
        <a:lstStyle/>
        <a:p>
          <a:endParaRPr lang="en-US"/>
        </a:p>
      </dgm:t>
    </dgm:pt>
    <dgm:pt modelId="{B7E17E2E-20D0-4B46-8C9B-6315EF60BA64}" type="pres">
      <dgm:prSet presAssocID="{0B5F8163-2E31-4A1C-A078-57F513CDD3AC}" presName="vertSpace2" presStyleLbl="node1" presStyleIdx="0" presStyleCnt="2"/>
      <dgm:spPr/>
    </dgm:pt>
    <dgm:pt modelId="{39B88A2E-F8FF-4630-876A-F787720DFE23}" type="pres">
      <dgm:prSet presAssocID="{0B5F8163-2E31-4A1C-A078-57F513CDD3AC}" presName="circle2" presStyleLbl="node1" presStyleIdx="1" presStyleCnt="2"/>
      <dgm:spPr/>
    </dgm:pt>
    <dgm:pt modelId="{B9938003-0EDB-40B9-86A8-45E3A9109186}" type="pres">
      <dgm:prSet presAssocID="{0B5F8163-2E31-4A1C-A078-57F513CDD3AC}" presName="rect2" presStyleLbl="alignAcc1" presStyleIdx="1" presStyleCnt="2"/>
      <dgm:spPr/>
      <dgm:t>
        <a:bodyPr/>
        <a:lstStyle/>
        <a:p>
          <a:endParaRPr lang="en-US"/>
        </a:p>
      </dgm:t>
    </dgm:pt>
    <dgm:pt modelId="{27F2DDD4-BAB7-4E8D-8450-4E433CF31E9F}" type="pres">
      <dgm:prSet presAssocID="{59AD9648-6DB0-43B8-9265-B6C820BA2FF0}" presName="rect1ParTx" presStyleLbl="alignAcc1" presStyleIdx="1" presStyleCnt="2">
        <dgm:presLayoutVars>
          <dgm:chMax val="1"/>
          <dgm:bulletEnabled val="1"/>
        </dgm:presLayoutVars>
      </dgm:prSet>
      <dgm:spPr/>
      <dgm:t>
        <a:bodyPr/>
        <a:lstStyle/>
        <a:p>
          <a:endParaRPr lang="en-US"/>
        </a:p>
      </dgm:t>
    </dgm:pt>
    <dgm:pt modelId="{096ECBDB-CBBA-4C59-B0FF-02A094E9651E}" type="pres">
      <dgm:prSet presAssocID="{59AD9648-6DB0-43B8-9265-B6C820BA2FF0}" presName="rect1ChTx" presStyleLbl="alignAcc1" presStyleIdx="1" presStyleCnt="2">
        <dgm:presLayoutVars>
          <dgm:bulletEnabled val="1"/>
        </dgm:presLayoutVars>
      </dgm:prSet>
      <dgm:spPr/>
      <dgm:t>
        <a:bodyPr/>
        <a:lstStyle/>
        <a:p>
          <a:endParaRPr lang="en-US"/>
        </a:p>
      </dgm:t>
    </dgm:pt>
    <dgm:pt modelId="{214C39BE-28E8-4217-BA26-3745B9531021}" type="pres">
      <dgm:prSet presAssocID="{0B5F8163-2E31-4A1C-A078-57F513CDD3AC}" presName="rect2ParTx" presStyleLbl="alignAcc1" presStyleIdx="1" presStyleCnt="2">
        <dgm:presLayoutVars>
          <dgm:chMax val="1"/>
          <dgm:bulletEnabled val="1"/>
        </dgm:presLayoutVars>
      </dgm:prSet>
      <dgm:spPr/>
      <dgm:t>
        <a:bodyPr/>
        <a:lstStyle/>
        <a:p>
          <a:endParaRPr lang="en-US"/>
        </a:p>
      </dgm:t>
    </dgm:pt>
    <dgm:pt modelId="{5A964134-0024-443E-A6DF-C4247A43F229}" type="pres">
      <dgm:prSet presAssocID="{0B5F8163-2E31-4A1C-A078-57F513CDD3AC}" presName="rect2ChTx" presStyleLbl="alignAcc1" presStyleIdx="1" presStyleCnt="2">
        <dgm:presLayoutVars>
          <dgm:bulletEnabled val="1"/>
        </dgm:presLayoutVars>
      </dgm:prSet>
      <dgm:spPr/>
      <dgm:t>
        <a:bodyPr/>
        <a:lstStyle/>
        <a:p>
          <a:endParaRPr lang="en-US"/>
        </a:p>
      </dgm:t>
    </dgm:pt>
  </dgm:ptLst>
  <dgm:cxnLst>
    <dgm:cxn modelId="{4BDC7FC0-71EE-45E7-8BE6-4A78A8CB82A5}" type="presOf" srcId="{0B5F8163-2E31-4A1C-A078-57F513CDD3AC}" destId="{214C39BE-28E8-4217-BA26-3745B9531021}" srcOrd="1" destOrd="0" presId="urn:microsoft.com/office/officeart/2005/8/layout/target3"/>
    <dgm:cxn modelId="{A94A9D80-BB77-4A7D-B120-1F3830ED30C1}" type="presOf" srcId="{0B5F8163-2E31-4A1C-A078-57F513CDD3AC}" destId="{B9938003-0EDB-40B9-86A8-45E3A9109186}" srcOrd="0" destOrd="0" presId="urn:microsoft.com/office/officeart/2005/8/layout/target3"/>
    <dgm:cxn modelId="{FE403D90-0473-4D42-B51C-6C31432B22C6}" type="presOf" srcId="{59AD9648-6DB0-43B8-9265-B6C820BA2FF0}" destId="{27F2DDD4-BAB7-4E8D-8450-4E433CF31E9F}" srcOrd="1" destOrd="0" presId="urn:microsoft.com/office/officeart/2005/8/layout/target3"/>
    <dgm:cxn modelId="{F2E37D54-5D33-4B5A-821D-244D322AA677}" type="presOf" srcId="{CD0853B2-BE7F-4167-A8D6-B4803F983A87}" destId="{352B8C18-D6AB-4755-B6D6-CAD0F039063B}" srcOrd="0" destOrd="0" presId="urn:microsoft.com/office/officeart/2005/8/layout/target3"/>
    <dgm:cxn modelId="{F60BA64F-3CFB-46C5-AF48-E68FA822A971}" srcId="{CD0853B2-BE7F-4167-A8D6-B4803F983A87}" destId="{0B5F8163-2E31-4A1C-A078-57F513CDD3AC}" srcOrd="1" destOrd="0" parTransId="{DF6BB429-2BD2-4DB3-B42C-2288D83E34F8}" sibTransId="{8075EF85-5A82-493F-8930-4857B5F829A8}"/>
    <dgm:cxn modelId="{DFA07495-375E-4DCB-BFDA-6CCB2D4491B3}" srcId="{CD0853B2-BE7F-4167-A8D6-B4803F983A87}" destId="{59AD9648-6DB0-43B8-9265-B6C820BA2FF0}" srcOrd="0" destOrd="0" parTransId="{CF5DB211-DE93-4B31-9F34-33FD2046E28B}" sibTransId="{27675156-FC91-48D6-ACAB-75B8433580DD}"/>
    <dgm:cxn modelId="{37B10311-D936-49E3-86F9-4448FDEED27C}" srcId="{0B5F8163-2E31-4A1C-A078-57F513CDD3AC}" destId="{13605F4D-2F33-47A5-A5A3-763E960FE1F7}" srcOrd="0" destOrd="0" parTransId="{D4853B1B-60D5-4A37-80FE-0E5C8ADE3007}" sibTransId="{21272D7F-F341-486F-96E9-C7A27451E80C}"/>
    <dgm:cxn modelId="{45658969-EA80-4C55-92F7-ED92AC40AE28}" type="presOf" srcId="{13605F4D-2F33-47A5-A5A3-763E960FE1F7}" destId="{5A964134-0024-443E-A6DF-C4247A43F229}" srcOrd="0" destOrd="0" presId="urn:microsoft.com/office/officeart/2005/8/layout/target3"/>
    <dgm:cxn modelId="{01E36B21-DA1E-4FA2-9356-197A89EF3BD3}" srcId="{59AD9648-6DB0-43B8-9265-B6C820BA2FF0}" destId="{D3A52233-8EEB-494F-8119-ED9044316295}" srcOrd="0" destOrd="0" parTransId="{893C8674-04BF-4545-9C36-A3CA9C24C3C2}" sibTransId="{3C5E50EB-B09C-422F-9E16-5C44064598D9}"/>
    <dgm:cxn modelId="{8C61D9A7-A990-496C-9B22-C07B24148FE8}" type="presOf" srcId="{D3A52233-8EEB-494F-8119-ED9044316295}" destId="{096ECBDB-CBBA-4C59-B0FF-02A094E9651E}" srcOrd="0" destOrd="0" presId="urn:microsoft.com/office/officeart/2005/8/layout/target3"/>
    <dgm:cxn modelId="{ABD04037-1A79-4678-A0EA-F6C3A3DF2C04}" type="presOf" srcId="{59AD9648-6DB0-43B8-9265-B6C820BA2FF0}" destId="{FD6D4FEF-6B7E-4570-AE8B-930EB5E79D05}" srcOrd="0" destOrd="0" presId="urn:microsoft.com/office/officeart/2005/8/layout/target3"/>
    <dgm:cxn modelId="{D7439D9C-7611-4C9C-92EF-030A9B2BB031}" type="presParOf" srcId="{352B8C18-D6AB-4755-B6D6-CAD0F039063B}" destId="{DBED696F-B07E-4DEC-B0A6-BE5078A0DF54}" srcOrd="0" destOrd="0" presId="urn:microsoft.com/office/officeart/2005/8/layout/target3"/>
    <dgm:cxn modelId="{FB78A6EC-FBF0-4BDC-B2DA-8F9BA9808AA7}" type="presParOf" srcId="{352B8C18-D6AB-4755-B6D6-CAD0F039063B}" destId="{9D8D8D33-8B93-4145-8FF9-41BF39040C04}" srcOrd="1" destOrd="0" presId="urn:microsoft.com/office/officeart/2005/8/layout/target3"/>
    <dgm:cxn modelId="{912D975C-5E76-413B-BECA-A1778287661F}" type="presParOf" srcId="{352B8C18-D6AB-4755-B6D6-CAD0F039063B}" destId="{FD6D4FEF-6B7E-4570-AE8B-930EB5E79D05}" srcOrd="2" destOrd="0" presId="urn:microsoft.com/office/officeart/2005/8/layout/target3"/>
    <dgm:cxn modelId="{258342B0-CDF0-4C28-B265-A4B22223A130}" type="presParOf" srcId="{352B8C18-D6AB-4755-B6D6-CAD0F039063B}" destId="{B7E17E2E-20D0-4B46-8C9B-6315EF60BA64}" srcOrd="3" destOrd="0" presId="urn:microsoft.com/office/officeart/2005/8/layout/target3"/>
    <dgm:cxn modelId="{15A91CC4-8074-4F41-A9EA-D572F3A83DD7}" type="presParOf" srcId="{352B8C18-D6AB-4755-B6D6-CAD0F039063B}" destId="{39B88A2E-F8FF-4630-876A-F787720DFE23}" srcOrd="4" destOrd="0" presId="urn:microsoft.com/office/officeart/2005/8/layout/target3"/>
    <dgm:cxn modelId="{7F681C9C-3ABB-4EB1-86D4-236DF24EBB7B}" type="presParOf" srcId="{352B8C18-D6AB-4755-B6D6-CAD0F039063B}" destId="{B9938003-0EDB-40B9-86A8-45E3A9109186}" srcOrd="5" destOrd="0" presId="urn:microsoft.com/office/officeart/2005/8/layout/target3"/>
    <dgm:cxn modelId="{7E55F2F2-C330-41A1-A717-E8BB34A9E73C}" type="presParOf" srcId="{352B8C18-D6AB-4755-B6D6-CAD0F039063B}" destId="{27F2DDD4-BAB7-4E8D-8450-4E433CF31E9F}" srcOrd="6" destOrd="0" presId="urn:microsoft.com/office/officeart/2005/8/layout/target3"/>
    <dgm:cxn modelId="{F5C4120E-D0A4-4CF8-B850-5D1E5073BAB9}" type="presParOf" srcId="{352B8C18-D6AB-4755-B6D6-CAD0F039063B}" destId="{096ECBDB-CBBA-4C59-B0FF-02A094E9651E}" srcOrd="7" destOrd="0" presId="urn:microsoft.com/office/officeart/2005/8/layout/target3"/>
    <dgm:cxn modelId="{20906240-C456-4C03-9D87-71E2EF8F23C5}" type="presParOf" srcId="{352B8C18-D6AB-4755-B6D6-CAD0F039063B}" destId="{214C39BE-28E8-4217-BA26-3745B9531021}" srcOrd="8" destOrd="0" presId="urn:microsoft.com/office/officeart/2005/8/layout/target3"/>
    <dgm:cxn modelId="{2D78A038-8A22-4D28-8FB6-B2BAA5C96A58}" type="presParOf" srcId="{352B8C18-D6AB-4755-B6D6-CAD0F039063B}" destId="{5A964134-0024-443E-A6DF-C4247A43F229}" srcOrd="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2FFA0E-12A1-40D2-A41F-522840CBCD02}" type="doc">
      <dgm:prSet loTypeId="urn:microsoft.com/office/officeart/2005/8/layout/gear1" loCatId="relationship" qsTypeId="urn:microsoft.com/office/officeart/2005/8/quickstyle/simple2" qsCatId="simple" csTypeId="urn:microsoft.com/office/officeart/2005/8/colors/accent0_3" csCatId="mainScheme" phldr="1"/>
      <dgm:spPr/>
    </dgm:pt>
    <dgm:pt modelId="{73CF64FD-EC7B-4909-83A1-DB868513471C}">
      <dgm:prSet phldrT="[Text]" custT="1"/>
      <dgm:spPr/>
      <dgm:t>
        <a:bodyPr/>
        <a:lstStyle/>
        <a:p>
          <a:r>
            <a:rPr lang="en-US" sz="2400" dirty="0" smtClean="0"/>
            <a:t>Climate </a:t>
          </a:r>
          <a:r>
            <a:rPr lang="en-US" sz="2000" dirty="0" smtClean="0"/>
            <a:t>(Living, Working, Learning</a:t>
          </a:r>
          <a:r>
            <a:rPr lang="en-US" sz="1800" dirty="0" smtClean="0"/>
            <a:t>)</a:t>
          </a:r>
          <a:endParaRPr lang="en-US" sz="1800" dirty="0"/>
        </a:p>
      </dgm:t>
    </dgm:pt>
    <dgm:pt modelId="{68A1EAFB-BF3D-4982-BF0F-FCCED1A4807C}" type="parTrans" cxnId="{B1C0E01B-B34F-4E21-B200-C775C55F763F}">
      <dgm:prSet/>
      <dgm:spPr/>
      <dgm:t>
        <a:bodyPr/>
        <a:lstStyle/>
        <a:p>
          <a:endParaRPr lang="en-US"/>
        </a:p>
      </dgm:t>
    </dgm:pt>
    <dgm:pt modelId="{5ED0921E-3A74-4EB8-9D94-1172A55AB965}" type="sibTrans" cxnId="{B1C0E01B-B34F-4E21-B200-C775C55F763F}">
      <dgm:prSet/>
      <dgm:spPr/>
      <dgm:t>
        <a:bodyPr/>
        <a:lstStyle/>
        <a:p>
          <a:endParaRPr lang="en-US"/>
        </a:p>
      </dgm:t>
    </dgm:pt>
    <dgm:pt modelId="{A490231F-3A03-4A83-9347-7A745B0FB5F9}">
      <dgm:prSet phldrT="[Text]" custT="1"/>
      <dgm:spPr>
        <a:solidFill>
          <a:schemeClr val="accent2">
            <a:lumMod val="75000"/>
          </a:schemeClr>
        </a:solidFill>
      </dgm:spPr>
      <dgm:t>
        <a:bodyPr/>
        <a:lstStyle/>
        <a:p>
          <a:r>
            <a:rPr lang="en-US" sz="2000" dirty="0" smtClean="0"/>
            <a:t>Community Members</a:t>
          </a:r>
          <a:endParaRPr lang="en-US" sz="2000" dirty="0"/>
        </a:p>
      </dgm:t>
    </dgm:pt>
    <dgm:pt modelId="{2E9299D8-E9F9-4937-A2E4-808785231B58}" type="parTrans" cxnId="{54644FAC-0916-4E87-88C5-3EEBC47E480E}">
      <dgm:prSet/>
      <dgm:spPr/>
      <dgm:t>
        <a:bodyPr/>
        <a:lstStyle/>
        <a:p>
          <a:endParaRPr lang="en-US"/>
        </a:p>
      </dgm:t>
    </dgm:pt>
    <dgm:pt modelId="{075E3B69-2494-4674-92E1-0058E163BCB0}" type="sibTrans" cxnId="{54644FAC-0916-4E87-88C5-3EEBC47E480E}">
      <dgm:prSet/>
      <dgm:spPr/>
      <dgm:t>
        <a:bodyPr/>
        <a:lstStyle/>
        <a:p>
          <a:endParaRPr lang="en-US"/>
        </a:p>
      </dgm:t>
    </dgm:pt>
    <dgm:pt modelId="{0AE792DE-1E1B-4381-A530-BB5E998F74B3}">
      <dgm:prSet phldrT="[Text]" custT="1"/>
      <dgm:spPr>
        <a:solidFill>
          <a:schemeClr val="bg2">
            <a:lumMod val="60000"/>
            <a:lumOff val="40000"/>
          </a:schemeClr>
        </a:solidFill>
      </dgm:spPr>
      <dgm:t>
        <a:bodyPr/>
        <a:lstStyle/>
        <a:p>
          <a:r>
            <a:rPr lang="en-US" sz="2100" dirty="0" smtClean="0">
              <a:solidFill>
                <a:schemeClr val="bg2"/>
              </a:solidFill>
            </a:rPr>
            <a:t>Create  and Distribute Knowledge</a:t>
          </a:r>
          <a:endParaRPr lang="en-US" sz="2100" dirty="0">
            <a:solidFill>
              <a:schemeClr val="bg2"/>
            </a:solidFill>
          </a:endParaRPr>
        </a:p>
      </dgm:t>
    </dgm:pt>
    <dgm:pt modelId="{E1AAFD1A-C4CB-4ADD-9E61-D42C46F85A3A}" type="sibTrans" cxnId="{50B96E09-581C-45FD-8BD9-EE88FA7BB70D}">
      <dgm:prSet/>
      <dgm:spPr/>
      <dgm:t>
        <a:bodyPr/>
        <a:lstStyle/>
        <a:p>
          <a:endParaRPr lang="en-US"/>
        </a:p>
      </dgm:t>
    </dgm:pt>
    <dgm:pt modelId="{532A398C-A0D6-41BE-B4A4-E49752F8AEAD}" type="parTrans" cxnId="{50B96E09-581C-45FD-8BD9-EE88FA7BB70D}">
      <dgm:prSet/>
      <dgm:spPr/>
      <dgm:t>
        <a:bodyPr/>
        <a:lstStyle/>
        <a:p>
          <a:endParaRPr lang="en-US"/>
        </a:p>
      </dgm:t>
    </dgm:pt>
    <dgm:pt modelId="{BD083F18-64C3-4C3D-8E48-7B748CED3747}" type="pres">
      <dgm:prSet presAssocID="{572FFA0E-12A1-40D2-A41F-522840CBCD02}" presName="composite" presStyleCnt="0">
        <dgm:presLayoutVars>
          <dgm:chMax val="3"/>
          <dgm:animLvl val="lvl"/>
          <dgm:resizeHandles val="exact"/>
        </dgm:presLayoutVars>
      </dgm:prSet>
      <dgm:spPr/>
    </dgm:pt>
    <dgm:pt modelId="{1B00EC8B-3DF5-4886-8E34-4DBFCE161ADE}" type="pres">
      <dgm:prSet presAssocID="{73CF64FD-EC7B-4909-83A1-DB868513471C}" presName="gear1" presStyleLbl="node1" presStyleIdx="0" presStyleCnt="3" custAng="0" custScaleX="100115" custScaleY="86005" custLinFactNeighborX="9856" custLinFactNeighborY="-8693">
        <dgm:presLayoutVars>
          <dgm:chMax val="1"/>
          <dgm:bulletEnabled val="1"/>
        </dgm:presLayoutVars>
      </dgm:prSet>
      <dgm:spPr/>
      <dgm:t>
        <a:bodyPr/>
        <a:lstStyle/>
        <a:p>
          <a:endParaRPr lang="en-US"/>
        </a:p>
      </dgm:t>
    </dgm:pt>
    <dgm:pt modelId="{F4C7AA01-6A6D-441E-A506-1C38B9297415}" type="pres">
      <dgm:prSet presAssocID="{73CF64FD-EC7B-4909-83A1-DB868513471C}" presName="gear1srcNode" presStyleLbl="node1" presStyleIdx="0" presStyleCnt="3"/>
      <dgm:spPr/>
      <dgm:t>
        <a:bodyPr/>
        <a:lstStyle/>
        <a:p>
          <a:endParaRPr lang="en-US"/>
        </a:p>
      </dgm:t>
    </dgm:pt>
    <dgm:pt modelId="{12862849-F1D1-4EE3-A1DC-B90584393374}" type="pres">
      <dgm:prSet presAssocID="{73CF64FD-EC7B-4909-83A1-DB868513471C}" presName="gear1dstNode" presStyleLbl="node1" presStyleIdx="0" presStyleCnt="3"/>
      <dgm:spPr/>
      <dgm:t>
        <a:bodyPr/>
        <a:lstStyle/>
        <a:p>
          <a:endParaRPr lang="en-US"/>
        </a:p>
      </dgm:t>
    </dgm:pt>
    <dgm:pt modelId="{1A4A01AB-AA92-4159-8C58-A337AFC260B6}" type="pres">
      <dgm:prSet presAssocID="{0AE792DE-1E1B-4381-A530-BB5E998F74B3}" presName="gear2" presStyleLbl="node1" presStyleIdx="1" presStyleCnt="3" custAng="0" custScaleX="128808" custScaleY="120795" custLinFactNeighborX="-12995" custLinFactNeighborY="9631">
        <dgm:presLayoutVars>
          <dgm:chMax val="1"/>
          <dgm:bulletEnabled val="1"/>
        </dgm:presLayoutVars>
      </dgm:prSet>
      <dgm:spPr/>
      <dgm:t>
        <a:bodyPr/>
        <a:lstStyle/>
        <a:p>
          <a:endParaRPr lang="en-US"/>
        </a:p>
      </dgm:t>
    </dgm:pt>
    <dgm:pt modelId="{D2D4C855-54A1-4713-8D59-25CF6D68B434}" type="pres">
      <dgm:prSet presAssocID="{0AE792DE-1E1B-4381-A530-BB5E998F74B3}" presName="gear2srcNode" presStyleLbl="node1" presStyleIdx="1" presStyleCnt="3"/>
      <dgm:spPr/>
      <dgm:t>
        <a:bodyPr/>
        <a:lstStyle/>
        <a:p>
          <a:endParaRPr lang="en-US"/>
        </a:p>
      </dgm:t>
    </dgm:pt>
    <dgm:pt modelId="{7EC9DE0F-16C8-46F8-9633-AF0B9794B7C4}" type="pres">
      <dgm:prSet presAssocID="{0AE792DE-1E1B-4381-A530-BB5E998F74B3}" presName="gear2dstNode" presStyleLbl="node1" presStyleIdx="1" presStyleCnt="3"/>
      <dgm:spPr/>
      <dgm:t>
        <a:bodyPr/>
        <a:lstStyle/>
        <a:p>
          <a:endParaRPr lang="en-US"/>
        </a:p>
      </dgm:t>
    </dgm:pt>
    <dgm:pt modelId="{79C5C4AA-849D-4F2F-B08B-92095B8D227B}" type="pres">
      <dgm:prSet presAssocID="{A490231F-3A03-4A83-9347-7A745B0FB5F9}" presName="gear3" presStyleLbl="node1" presStyleIdx="2" presStyleCnt="3" custAng="21561445" custScaleX="136176" custScaleY="127183" custLinFactNeighborX="18615" custLinFactNeighborY="-1315"/>
      <dgm:spPr/>
      <dgm:t>
        <a:bodyPr/>
        <a:lstStyle/>
        <a:p>
          <a:endParaRPr lang="en-US"/>
        </a:p>
      </dgm:t>
    </dgm:pt>
    <dgm:pt modelId="{EDF9876A-71D6-41E7-8B7D-1F134EA8E8D5}" type="pres">
      <dgm:prSet presAssocID="{A490231F-3A03-4A83-9347-7A745B0FB5F9}" presName="gear3tx" presStyleLbl="node1" presStyleIdx="2" presStyleCnt="3">
        <dgm:presLayoutVars>
          <dgm:chMax val="1"/>
          <dgm:bulletEnabled val="1"/>
        </dgm:presLayoutVars>
      </dgm:prSet>
      <dgm:spPr/>
      <dgm:t>
        <a:bodyPr/>
        <a:lstStyle/>
        <a:p>
          <a:endParaRPr lang="en-US"/>
        </a:p>
      </dgm:t>
    </dgm:pt>
    <dgm:pt modelId="{DBBACD04-D22A-4525-B4CA-61AE41C01703}" type="pres">
      <dgm:prSet presAssocID="{A490231F-3A03-4A83-9347-7A745B0FB5F9}" presName="gear3srcNode" presStyleLbl="node1" presStyleIdx="2" presStyleCnt="3"/>
      <dgm:spPr/>
      <dgm:t>
        <a:bodyPr/>
        <a:lstStyle/>
        <a:p>
          <a:endParaRPr lang="en-US"/>
        </a:p>
      </dgm:t>
    </dgm:pt>
    <dgm:pt modelId="{5170D57A-FCE0-4A51-8FB7-448F92FC699D}" type="pres">
      <dgm:prSet presAssocID="{A490231F-3A03-4A83-9347-7A745B0FB5F9}" presName="gear3dstNode" presStyleLbl="node1" presStyleIdx="2" presStyleCnt="3"/>
      <dgm:spPr/>
      <dgm:t>
        <a:bodyPr/>
        <a:lstStyle/>
        <a:p>
          <a:endParaRPr lang="en-US"/>
        </a:p>
      </dgm:t>
    </dgm:pt>
    <dgm:pt modelId="{4B4BC3F2-C8FE-4552-8677-863FEBB88A2C}" type="pres">
      <dgm:prSet presAssocID="{5ED0921E-3A74-4EB8-9D94-1172A55AB965}" presName="connector1" presStyleLbl="sibTrans2D1" presStyleIdx="0" presStyleCnt="3" custLinFactNeighborX="7966" custLinFactNeighborY="-5078"/>
      <dgm:spPr/>
      <dgm:t>
        <a:bodyPr/>
        <a:lstStyle/>
        <a:p>
          <a:endParaRPr lang="en-US"/>
        </a:p>
      </dgm:t>
    </dgm:pt>
    <dgm:pt modelId="{7A428E22-018B-46BE-9129-7F4CAE2C2B32}" type="pres">
      <dgm:prSet presAssocID="{E1AAFD1A-C4CB-4ADD-9E61-D42C46F85A3A}" presName="connector2" presStyleLbl="sibTrans2D1" presStyleIdx="1" presStyleCnt="3" custLinFactNeighborX="-10794" custLinFactNeighborY="-4620"/>
      <dgm:spPr/>
      <dgm:t>
        <a:bodyPr/>
        <a:lstStyle/>
        <a:p>
          <a:endParaRPr lang="en-US"/>
        </a:p>
      </dgm:t>
    </dgm:pt>
    <dgm:pt modelId="{137FED93-CD2A-40BD-9177-4FB6D06E3466}" type="pres">
      <dgm:prSet presAssocID="{075E3B69-2494-4674-92E1-0058E163BCB0}" presName="connector3" presStyleLbl="sibTrans2D1" presStyleIdx="2" presStyleCnt="3"/>
      <dgm:spPr/>
      <dgm:t>
        <a:bodyPr/>
        <a:lstStyle/>
        <a:p>
          <a:endParaRPr lang="en-US"/>
        </a:p>
      </dgm:t>
    </dgm:pt>
  </dgm:ptLst>
  <dgm:cxnLst>
    <dgm:cxn modelId="{54644FAC-0916-4E87-88C5-3EEBC47E480E}" srcId="{572FFA0E-12A1-40D2-A41F-522840CBCD02}" destId="{A490231F-3A03-4A83-9347-7A745B0FB5F9}" srcOrd="2" destOrd="0" parTransId="{2E9299D8-E9F9-4937-A2E4-808785231B58}" sibTransId="{075E3B69-2494-4674-92E1-0058E163BCB0}"/>
    <dgm:cxn modelId="{CA2A4E8F-0A2A-449F-86ED-8D0B2524572B}" type="presOf" srcId="{075E3B69-2494-4674-92E1-0058E163BCB0}" destId="{137FED93-CD2A-40BD-9177-4FB6D06E3466}" srcOrd="0" destOrd="0" presId="urn:microsoft.com/office/officeart/2005/8/layout/gear1"/>
    <dgm:cxn modelId="{D2BD6E48-6A3E-44F7-8E1F-30A1C2EDF9CE}" type="presOf" srcId="{0AE792DE-1E1B-4381-A530-BB5E998F74B3}" destId="{7EC9DE0F-16C8-46F8-9633-AF0B9794B7C4}" srcOrd="2" destOrd="0" presId="urn:microsoft.com/office/officeart/2005/8/layout/gear1"/>
    <dgm:cxn modelId="{5A4D9AD1-950C-4962-9DE4-5FDCB65E099D}" type="presOf" srcId="{0AE792DE-1E1B-4381-A530-BB5E998F74B3}" destId="{1A4A01AB-AA92-4159-8C58-A337AFC260B6}" srcOrd="0" destOrd="0" presId="urn:microsoft.com/office/officeart/2005/8/layout/gear1"/>
    <dgm:cxn modelId="{B1C0E01B-B34F-4E21-B200-C775C55F763F}" srcId="{572FFA0E-12A1-40D2-A41F-522840CBCD02}" destId="{73CF64FD-EC7B-4909-83A1-DB868513471C}" srcOrd="0" destOrd="0" parTransId="{68A1EAFB-BF3D-4982-BF0F-FCCED1A4807C}" sibTransId="{5ED0921E-3A74-4EB8-9D94-1172A55AB965}"/>
    <dgm:cxn modelId="{6A7679C3-149A-4D05-98F7-9A0FB4A802A9}" type="presOf" srcId="{0AE792DE-1E1B-4381-A530-BB5E998F74B3}" destId="{D2D4C855-54A1-4713-8D59-25CF6D68B434}" srcOrd="1" destOrd="0" presId="urn:microsoft.com/office/officeart/2005/8/layout/gear1"/>
    <dgm:cxn modelId="{E4337840-3197-42C0-9E43-0A44FEFF6F7F}" type="presOf" srcId="{5ED0921E-3A74-4EB8-9D94-1172A55AB965}" destId="{4B4BC3F2-C8FE-4552-8677-863FEBB88A2C}" srcOrd="0" destOrd="0" presId="urn:microsoft.com/office/officeart/2005/8/layout/gear1"/>
    <dgm:cxn modelId="{07B1063B-2EF5-43CE-88C2-D69DA1662AD1}" type="presOf" srcId="{E1AAFD1A-C4CB-4ADD-9E61-D42C46F85A3A}" destId="{7A428E22-018B-46BE-9129-7F4CAE2C2B32}" srcOrd="0" destOrd="0" presId="urn:microsoft.com/office/officeart/2005/8/layout/gear1"/>
    <dgm:cxn modelId="{6430E706-6B91-48FE-AFED-7BBB27C1F774}" type="presOf" srcId="{A490231F-3A03-4A83-9347-7A745B0FB5F9}" destId="{79C5C4AA-849D-4F2F-B08B-92095B8D227B}" srcOrd="0" destOrd="0" presId="urn:microsoft.com/office/officeart/2005/8/layout/gear1"/>
    <dgm:cxn modelId="{1963F07C-A6CF-4CFA-B795-6F1A846C91FD}" type="presOf" srcId="{73CF64FD-EC7B-4909-83A1-DB868513471C}" destId="{F4C7AA01-6A6D-441E-A506-1C38B9297415}" srcOrd="1" destOrd="0" presId="urn:microsoft.com/office/officeart/2005/8/layout/gear1"/>
    <dgm:cxn modelId="{0DEB6FAE-4F48-4E9C-9D82-CB47002AA309}" type="presOf" srcId="{A490231F-3A03-4A83-9347-7A745B0FB5F9}" destId="{5170D57A-FCE0-4A51-8FB7-448F92FC699D}" srcOrd="3" destOrd="0" presId="urn:microsoft.com/office/officeart/2005/8/layout/gear1"/>
    <dgm:cxn modelId="{E97511F0-7FFD-43A2-83C8-D66E26549F42}" type="presOf" srcId="{A490231F-3A03-4A83-9347-7A745B0FB5F9}" destId="{DBBACD04-D22A-4525-B4CA-61AE41C01703}" srcOrd="2" destOrd="0" presId="urn:microsoft.com/office/officeart/2005/8/layout/gear1"/>
    <dgm:cxn modelId="{50B96E09-581C-45FD-8BD9-EE88FA7BB70D}" srcId="{572FFA0E-12A1-40D2-A41F-522840CBCD02}" destId="{0AE792DE-1E1B-4381-A530-BB5E998F74B3}" srcOrd="1" destOrd="0" parTransId="{532A398C-A0D6-41BE-B4A4-E49752F8AEAD}" sibTransId="{E1AAFD1A-C4CB-4ADD-9E61-D42C46F85A3A}"/>
    <dgm:cxn modelId="{51B7C4F3-17F8-4651-8751-08F7C10C8749}" type="presOf" srcId="{73CF64FD-EC7B-4909-83A1-DB868513471C}" destId="{12862849-F1D1-4EE3-A1DC-B90584393374}" srcOrd="2" destOrd="0" presId="urn:microsoft.com/office/officeart/2005/8/layout/gear1"/>
    <dgm:cxn modelId="{80623AE2-7DE4-43CC-96AF-8CB4D1E47767}" type="presOf" srcId="{73CF64FD-EC7B-4909-83A1-DB868513471C}" destId="{1B00EC8B-3DF5-4886-8E34-4DBFCE161ADE}" srcOrd="0" destOrd="0" presId="urn:microsoft.com/office/officeart/2005/8/layout/gear1"/>
    <dgm:cxn modelId="{B1BB42EE-5E25-4C6B-9192-731BDE4DD543}" type="presOf" srcId="{A490231F-3A03-4A83-9347-7A745B0FB5F9}" destId="{EDF9876A-71D6-41E7-8B7D-1F134EA8E8D5}" srcOrd="1" destOrd="0" presId="urn:microsoft.com/office/officeart/2005/8/layout/gear1"/>
    <dgm:cxn modelId="{297DDB5C-60C0-40A0-BCF2-16F15D4C7934}" type="presOf" srcId="{572FFA0E-12A1-40D2-A41F-522840CBCD02}" destId="{BD083F18-64C3-4C3D-8E48-7B748CED3747}" srcOrd="0" destOrd="0" presId="urn:microsoft.com/office/officeart/2005/8/layout/gear1"/>
    <dgm:cxn modelId="{F5F9B524-D717-4DDC-B376-AD916CC02E6A}" type="presParOf" srcId="{BD083F18-64C3-4C3D-8E48-7B748CED3747}" destId="{1B00EC8B-3DF5-4886-8E34-4DBFCE161ADE}" srcOrd="0" destOrd="0" presId="urn:microsoft.com/office/officeart/2005/8/layout/gear1"/>
    <dgm:cxn modelId="{45FE3B53-2311-4262-B31F-7934DBA92B08}" type="presParOf" srcId="{BD083F18-64C3-4C3D-8E48-7B748CED3747}" destId="{F4C7AA01-6A6D-441E-A506-1C38B9297415}" srcOrd="1" destOrd="0" presId="urn:microsoft.com/office/officeart/2005/8/layout/gear1"/>
    <dgm:cxn modelId="{583E5306-ACA2-4D53-BA91-2F17A3867429}" type="presParOf" srcId="{BD083F18-64C3-4C3D-8E48-7B748CED3747}" destId="{12862849-F1D1-4EE3-A1DC-B90584393374}" srcOrd="2" destOrd="0" presId="urn:microsoft.com/office/officeart/2005/8/layout/gear1"/>
    <dgm:cxn modelId="{E735F708-56EE-4A68-8501-6E481AE5BF13}" type="presParOf" srcId="{BD083F18-64C3-4C3D-8E48-7B748CED3747}" destId="{1A4A01AB-AA92-4159-8C58-A337AFC260B6}" srcOrd="3" destOrd="0" presId="urn:microsoft.com/office/officeart/2005/8/layout/gear1"/>
    <dgm:cxn modelId="{C3B4B9F2-A678-43AE-B227-11F9DF13A222}" type="presParOf" srcId="{BD083F18-64C3-4C3D-8E48-7B748CED3747}" destId="{D2D4C855-54A1-4713-8D59-25CF6D68B434}" srcOrd="4" destOrd="0" presId="urn:microsoft.com/office/officeart/2005/8/layout/gear1"/>
    <dgm:cxn modelId="{679E3C3F-0124-4752-A2AC-F483465FB3CC}" type="presParOf" srcId="{BD083F18-64C3-4C3D-8E48-7B748CED3747}" destId="{7EC9DE0F-16C8-46F8-9633-AF0B9794B7C4}" srcOrd="5" destOrd="0" presId="urn:microsoft.com/office/officeart/2005/8/layout/gear1"/>
    <dgm:cxn modelId="{9E2D6BC7-6CAD-48CB-80AB-B9B1409B125A}" type="presParOf" srcId="{BD083F18-64C3-4C3D-8E48-7B748CED3747}" destId="{79C5C4AA-849D-4F2F-B08B-92095B8D227B}" srcOrd="6" destOrd="0" presId="urn:microsoft.com/office/officeart/2005/8/layout/gear1"/>
    <dgm:cxn modelId="{86236D23-6A53-4FF0-BCAA-621C45F45549}" type="presParOf" srcId="{BD083F18-64C3-4C3D-8E48-7B748CED3747}" destId="{EDF9876A-71D6-41E7-8B7D-1F134EA8E8D5}" srcOrd="7" destOrd="0" presId="urn:microsoft.com/office/officeart/2005/8/layout/gear1"/>
    <dgm:cxn modelId="{8DD1DF14-C9F8-472F-BEA5-8348FB416015}" type="presParOf" srcId="{BD083F18-64C3-4C3D-8E48-7B748CED3747}" destId="{DBBACD04-D22A-4525-B4CA-61AE41C01703}" srcOrd="8" destOrd="0" presId="urn:microsoft.com/office/officeart/2005/8/layout/gear1"/>
    <dgm:cxn modelId="{8204036A-3EBE-4E1D-9853-3842A15C4318}" type="presParOf" srcId="{BD083F18-64C3-4C3D-8E48-7B748CED3747}" destId="{5170D57A-FCE0-4A51-8FB7-448F92FC699D}" srcOrd="9" destOrd="0" presId="urn:microsoft.com/office/officeart/2005/8/layout/gear1"/>
    <dgm:cxn modelId="{6D4C0B27-AADC-49D9-A8A8-B6014C096E68}" type="presParOf" srcId="{BD083F18-64C3-4C3D-8E48-7B748CED3747}" destId="{4B4BC3F2-C8FE-4552-8677-863FEBB88A2C}" srcOrd="10" destOrd="0" presId="urn:microsoft.com/office/officeart/2005/8/layout/gear1"/>
    <dgm:cxn modelId="{DEA1B7C1-3A23-4739-AE57-745A15589DB6}" type="presParOf" srcId="{BD083F18-64C3-4C3D-8E48-7B748CED3747}" destId="{7A428E22-018B-46BE-9129-7F4CAE2C2B32}" srcOrd="11" destOrd="0" presId="urn:microsoft.com/office/officeart/2005/8/layout/gear1"/>
    <dgm:cxn modelId="{C7B6DB66-BB85-4D38-AEA5-8CF6CEBB8DF6}" type="presParOf" srcId="{BD083F18-64C3-4C3D-8E48-7B748CED3747}" destId="{137FED93-CD2A-40BD-9177-4FB6D06E3466}"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8B9BCB-04FF-4C7D-8280-0F643E1BE058}" type="doc">
      <dgm:prSet loTypeId="urn:microsoft.com/office/officeart/2005/8/layout/chevron2" loCatId="list" qsTypeId="urn:microsoft.com/office/officeart/2005/8/quickstyle/simple2" qsCatId="simple" csTypeId="urn:microsoft.com/office/officeart/2005/8/colors/accent0_3" csCatId="mainScheme" phldr="1"/>
      <dgm:spPr/>
      <dgm:t>
        <a:bodyPr/>
        <a:lstStyle/>
        <a:p>
          <a:endParaRPr lang="en-US"/>
        </a:p>
      </dgm:t>
    </dgm:pt>
    <dgm:pt modelId="{D8C75961-E01C-4D30-84EA-E547DF500FD9}">
      <dgm:prSet phldrT="[Text]" custT="1"/>
      <dgm:spPr/>
      <dgm:t>
        <a:bodyPr/>
        <a:lstStyle/>
        <a:p>
          <a:r>
            <a:rPr lang="en-US" sz="1800" b="1" dirty="0" smtClean="0"/>
            <a:t>What is it?</a:t>
          </a:r>
          <a:endParaRPr lang="en-US" sz="1800" b="1" dirty="0"/>
        </a:p>
      </dgm:t>
    </dgm:pt>
    <dgm:pt modelId="{AF6E0F40-A7D3-465C-866A-04E10AFFC46B}" type="parTrans" cxnId="{B98BF525-69C2-4C19-AA0A-5A97CE839547}">
      <dgm:prSet/>
      <dgm:spPr/>
      <dgm:t>
        <a:bodyPr/>
        <a:lstStyle/>
        <a:p>
          <a:endParaRPr lang="en-US" sz="2000"/>
        </a:p>
      </dgm:t>
    </dgm:pt>
    <dgm:pt modelId="{56ABF6EF-71BB-43FF-97C6-781139B66628}" type="sibTrans" cxnId="{B98BF525-69C2-4C19-AA0A-5A97CE839547}">
      <dgm:prSet/>
      <dgm:spPr/>
      <dgm:t>
        <a:bodyPr/>
        <a:lstStyle/>
        <a:p>
          <a:endParaRPr lang="en-US" sz="2000"/>
        </a:p>
      </dgm:t>
    </dgm:pt>
    <dgm:pt modelId="{0C4556DD-78A5-4188-98B3-162D329A4585}">
      <dgm:prSet phldrT="[Text]" custT="1"/>
      <dgm:spPr/>
      <dgm:t>
        <a:bodyPr/>
        <a:lstStyle/>
        <a:p>
          <a:r>
            <a:rPr lang="en-US" sz="2400" dirty="0" smtClean="0"/>
            <a:t>Campus Climate is a construct</a:t>
          </a:r>
          <a:endParaRPr lang="en-US" sz="2400" dirty="0"/>
        </a:p>
      </dgm:t>
    </dgm:pt>
    <dgm:pt modelId="{2FADA01C-2A3B-453C-8A41-A4A1098E3B90}" type="parTrans" cxnId="{02DF939E-452F-4698-AFD4-57B19E2FC6FD}">
      <dgm:prSet/>
      <dgm:spPr/>
      <dgm:t>
        <a:bodyPr/>
        <a:lstStyle/>
        <a:p>
          <a:endParaRPr lang="en-US" sz="2000"/>
        </a:p>
      </dgm:t>
    </dgm:pt>
    <dgm:pt modelId="{B4F26374-AB3C-46DE-8F07-43F367FFF66E}" type="sibTrans" cxnId="{02DF939E-452F-4698-AFD4-57B19E2FC6FD}">
      <dgm:prSet/>
      <dgm:spPr/>
      <dgm:t>
        <a:bodyPr/>
        <a:lstStyle/>
        <a:p>
          <a:endParaRPr lang="en-US" sz="2000"/>
        </a:p>
      </dgm:t>
    </dgm:pt>
    <dgm:pt modelId="{CBCA55AB-847E-4D9D-BA71-EB7870B5E5F1}">
      <dgm:prSet phldrT="[Text]" custT="1"/>
      <dgm:spPr/>
      <dgm:t>
        <a:bodyPr/>
        <a:lstStyle/>
        <a:p>
          <a:r>
            <a:rPr lang="en-US" sz="1600" b="1" dirty="0" smtClean="0"/>
            <a:t>Definition</a:t>
          </a:r>
          <a:r>
            <a:rPr lang="en-US" sz="1800" b="1" dirty="0" smtClean="0"/>
            <a:t>?</a:t>
          </a:r>
          <a:endParaRPr lang="en-US" sz="1800" b="1" dirty="0"/>
        </a:p>
      </dgm:t>
    </dgm:pt>
    <dgm:pt modelId="{463FE210-0E06-4493-9518-3B7DD4043DBB}" type="parTrans" cxnId="{E7B65929-5D7A-4CC2-95FD-AB6D4F80E358}">
      <dgm:prSet/>
      <dgm:spPr/>
      <dgm:t>
        <a:bodyPr/>
        <a:lstStyle/>
        <a:p>
          <a:endParaRPr lang="en-US" sz="2000"/>
        </a:p>
      </dgm:t>
    </dgm:pt>
    <dgm:pt modelId="{8E17B54D-D080-4616-B53C-7D4D8CC9C0FD}" type="sibTrans" cxnId="{E7B65929-5D7A-4CC2-95FD-AB6D4F80E358}">
      <dgm:prSet/>
      <dgm:spPr/>
      <dgm:t>
        <a:bodyPr/>
        <a:lstStyle/>
        <a:p>
          <a:endParaRPr lang="en-US" sz="2000"/>
        </a:p>
      </dgm:t>
    </dgm:pt>
    <dgm:pt modelId="{AA3DF7C1-7DC5-4216-89F9-0BE3EBE58968}">
      <dgm:prSet phldrT="[Text]" custT="1"/>
      <dgm:spPr/>
      <dgm:t>
        <a:bodyPr/>
        <a:lstStyle/>
        <a:p>
          <a:r>
            <a:rPr lang="en-US" sz="2400" i="1" dirty="0" smtClean="0"/>
            <a:t>Current attitudes, behaviors, and standards and practices of employees and students of an institution</a:t>
          </a:r>
          <a:endParaRPr lang="en-US" sz="2400" dirty="0"/>
        </a:p>
      </dgm:t>
    </dgm:pt>
    <dgm:pt modelId="{8628D693-801A-4CBB-8945-C75EAB054EA6}" type="parTrans" cxnId="{2AF177DA-E433-45D8-9ACC-3CB9D96CECBE}">
      <dgm:prSet/>
      <dgm:spPr/>
      <dgm:t>
        <a:bodyPr/>
        <a:lstStyle/>
        <a:p>
          <a:endParaRPr lang="en-US" sz="2000"/>
        </a:p>
      </dgm:t>
    </dgm:pt>
    <dgm:pt modelId="{5B9B129F-B072-4962-8D6C-932D8D54A12F}" type="sibTrans" cxnId="{2AF177DA-E433-45D8-9ACC-3CB9D96CECBE}">
      <dgm:prSet/>
      <dgm:spPr/>
      <dgm:t>
        <a:bodyPr/>
        <a:lstStyle/>
        <a:p>
          <a:endParaRPr lang="en-US" sz="2000"/>
        </a:p>
      </dgm:t>
    </dgm:pt>
    <dgm:pt modelId="{DFEDCE6E-970A-4767-A544-3D3100B30D1F}">
      <dgm:prSet phldrT="[Text]" custT="1"/>
      <dgm:spPr/>
      <dgm:t>
        <a:bodyPr/>
        <a:lstStyle/>
        <a:p>
          <a:r>
            <a:rPr lang="en-US" sz="1600" b="1" dirty="0" smtClean="0"/>
            <a:t>How is it measured?</a:t>
          </a:r>
          <a:endParaRPr lang="en-US" sz="1600" b="1" dirty="0"/>
        </a:p>
      </dgm:t>
    </dgm:pt>
    <dgm:pt modelId="{2B457AEE-2C5F-4EFC-9CC2-E4E1E4A7D838}" type="parTrans" cxnId="{E2F4BB70-B044-4401-993C-51D7504862AC}">
      <dgm:prSet/>
      <dgm:spPr/>
      <dgm:t>
        <a:bodyPr/>
        <a:lstStyle/>
        <a:p>
          <a:endParaRPr lang="en-US" sz="2000"/>
        </a:p>
      </dgm:t>
    </dgm:pt>
    <dgm:pt modelId="{BCE41F2B-E10F-4808-9F8C-555B83669530}" type="sibTrans" cxnId="{E2F4BB70-B044-4401-993C-51D7504862AC}">
      <dgm:prSet/>
      <dgm:spPr/>
      <dgm:t>
        <a:bodyPr/>
        <a:lstStyle/>
        <a:p>
          <a:endParaRPr lang="en-US" sz="2000"/>
        </a:p>
      </dgm:t>
    </dgm:pt>
    <dgm:pt modelId="{418441F8-A091-4D67-9877-93816FA8202F}">
      <dgm:prSet phldrT="[Text]" custT="1"/>
      <dgm:spPr/>
      <dgm:t>
        <a:bodyPr/>
        <a:lstStyle/>
        <a:p>
          <a:r>
            <a:rPr lang="en-US" sz="2400" dirty="0" smtClean="0"/>
            <a:t>Personal Experiences</a:t>
          </a:r>
          <a:endParaRPr lang="en-US" sz="2400" dirty="0"/>
        </a:p>
      </dgm:t>
    </dgm:pt>
    <dgm:pt modelId="{D3B4943D-620E-465A-8BB4-68D66853C9B1}" type="parTrans" cxnId="{9CBF3A6E-B57F-470A-8EE7-7FE2A16C541E}">
      <dgm:prSet/>
      <dgm:spPr/>
      <dgm:t>
        <a:bodyPr/>
        <a:lstStyle/>
        <a:p>
          <a:endParaRPr lang="en-US" sz="2000"/>
        </a:p>
      </dgm:t>
    </dgm:pt>
    <dgm:pt modelId="{6BF47F44-E1D8-4C5E-BC52-5FE056022820}" type="sibTrans" cxnId="{9CBF3A6E-B57F-470A-8EE7-7FE2A16C541E}">
      <dgm:prSet/>
      <dgm:spPr/>
      <dgm:t>
        <a:bodyPr/>
        <a:lstStyle/>
        <a:p>
          <a:endParaRPr lang="en-US" sz="2000"/>
        </a:p>
      </dgm:t>
    </dgm:pt>
    <dgm:pt modelId="{538746BB-0E3C-4358-BE9D-934EBAC9CCEF}">
      <dgm:prSet phldrT="[Text]" custT="1"/>
      <dgm:spPr/>
      <dgm:t>
        <a:bodyPr/>
        <a:lstStyle/>
        <a:p>
          <a:r>
            <a:rPr lang="en-US" sz="2400" dirty="0" smtClean="0"/>
            <a:t>Perceptions</a:t>
          </a:r>
          <a:endParaRPr lang="en-US" sz="2400" dirty="0"/>
        </a:p>
      </dgm:t>
    </dgm:pt>
    <dgm:pt modelId="{63D456B3-60FB-4BF4-8AAC-52FAAB6FF889}" type="parTrans" cxnId="{778276B0-10FA-41B2-A868-03DA89F2C736}">
      <dgm:prSet/>
      <dgm:spPr/>
      <dgm:t>
        <a:bodyPr/>
        <a:lstStyle/>
        <a:p>
          <a:endParaRPr lang="en-US" sz="2000"/>
        </a:p>
      </dgm:t>
    </dgm:pt>
    <dgm:pt modelId="{82E08516-1ED3-4C82-91C0-534E9EFDF4DE}" type="sibTrans" cxnId="{778276B0-10FA-41B2-A868-03DA89F2C736}">
      <dgm:prSet/>
      <dgm:spPr/>
      <dgm:t>
        <a:bodyPr/>
        <a:lstStyle/>
        <a:p>
          <a:endParaRPr lang="en-US" sz="2000"/>
        </a:p>
      </dgm:t>
    </dgm:pt>
    <dgm:pt modelId="{83AE3C27-BCD9-409E-B7D1-D249C58A7953}">
      <dgm:prSet phldrT="[Text]" custT="1"/>
      <dgm:spPr/>
      <dgm:t>
        <a:bodyPr/>
        <a:lstStyle/>
        <a:p>
          <a:r>
            <a:rPr lang="en-US" sz="2400" dirty="0" smtClean="0"/>
            <a:t>Institutional Efforts</a:t>
          </a:r>
          <a:endParaRPr lang="en-US" sz="2400" dirty="0"/>
        </a:p>
      </dgm:t>
    </dgm:pt>
    <dgm:pt modelId="{713D4CED-903D-401A-87BD-2E73211AD30A}" type="parTrans" cxnId="{930F0B0E-755D-485E-A593-2C1E4A60ECB7}">
      <dgm:prSet/>
      <dgm:spPr/>
      <dgm:t>
        <a:bodyPr/>
        <a:lstStyle/>
        <a:p>
          <a:endParaRPr lang="en-US" sz="2000"/>
        </a:p>
      </dgm:t>
    </dgm:pt>
    <dgm:pt modelId="{D45692AB-2905-47A5-8674-53AC1980B9CA}" type="sibTrans" cxnId="{930F0B0E-755D-485E-A593-2C1E4A60ECB7}">
      <dgm:prSet/>
      <dgm:spPr/>
      <dgm:t>
        <a:bodyPr/>
        <a:lstStyle/>
        <a:p>
          <a:endParaRPr lang="en-US" sz="2000"/>
        </a:p>
      </dgm:t>
    </dgm:pt>
    <dgm:pt modelId="{F9C884F8-BE41-4825-828D-ECC514CB9559}" type="pres">
      <dgm:prSet presAssocID="{9A8B9BCB-04FF-4C7D-8280-0F643E1BE058}" presName="linearFlow" presStyleCnt="0">
        <dgm:presLayoutVars>
          <dgm:dir/>
          <dgm:animLvl val="lvl"/>
          <dgm:resizeHandles val="exact"/>
        </dgm:presLayoutVars>
      </dgm:prSet>
      <dgm:spPr/>
      <dgm:t>
        <a:bodyPr/>
        <a:lstStyle/>
        <a:p>
          <a:endParaRPr lang="en-US"/>
        </a:p>
      </dgm:t>
    </dgm:pt>
    <dgm:pt modelId="{AA9CBF21-A3BB-4C14-B199-94D706A5D4A8}" type="pres">
      <dgm:prSet presAssocID="{D8C75961-E01C-4D30-84EA-E547DF500FD9}" presName="composite" presStyleCnt="0"/>
      <dgm:spPr/>
      <dgm:t>
        <a:bodyPr/>
        <a:lstStyle/>
        <a:p>
          <a:endParaRPr lang="en-US"/>
        </a:p>
      </dgm:t>
    </dgm:pt>
    <dgm:pt modelId="{B7ADAF61-E0B1-4387-A34E-A492F5B15D0E}" type="pres">
      <dgm:prSet presAssocID="{D8C75961-E01C-4D30-84EA-E547DF500FD9}" presName="parentText" presStyleLbl="alignNode1" presStyleIdx="0" presStyleCnt="3">
        <dgm:presLayoutVars>
          <dgm:chMax val="1"/>
          <dgm:bulletEnabled val="1"/>
        </dgm:presLayoutVars>
      </dgm:prSet>
      <dgm:spPr/>
      <dgm:t>
        <a:bodyPr/>
        <a:lstStyle/>
        <a:p>
          <a:endParaRPr lang="en-US"/>
        </a:p>
      </dgm:t>
    </dgm:pt>
    <dgm:pt modelId="{56893691-EF16-42BC-9958-9418E4B826FD}" type="pres">
      <dgm:prSet presAssocID="{D8C75961-E01C-4D30-84EA-E547DF500FD9}" presName="descendantText" presStyleLbl="alignAcc1" presStyleIdx="0" presStyleCnt="3">
        <dgm:presLayoutVars>
          <dgm:bulletEnabled val="1"/>
        </dgm:presLayoutVars>
      </dgm:prSet>
      <dgm:spPr/>
      <dgm:t>
        <a:bodyPr/>
        <a:lstStyle/>
        <a:p>
          <a:endParaRPr lang="en-US"/>
        </a:p>
      </dgm:t>
    </dgm:pt>
    <dgm:pt modelId="{94B16282-167E-40C3-8CA8-2008A4583F96}" type="pres">
      <dgm:prSet presAssocID="{56ABF6EF-71BB-43FF-97C6-781139B66628}" presName="sp" presStyleCnt="0"/>
      <dgm:spPr/>
      <dgm:t>
        <a:bodyPr/>
        <a:lstStyle/>
        <a:p>
          <a:endParaRPr lang="en-US"/>
        </a:p>
      </dgm:t>
    </dgm:pt>
    <dgm:pt modelId="{A5A533BB-75CA-487F-9359-FB769B797AA8}" type="pres">
      <dgm:prSet presAssocID="{CBCA55AB-847E-4D9D-BA71-EB7870B5E5F1}" presName="composite" presStyleCnt="0"/>
      <dgm:spPr/>
      <dgm:t>
        <a:bodyPr/>
        <a:lstStyle/>
        <a:p>
          <a:endParaRPr lang="en-US"/>
        </a:p>
      </dgm:t>
    </dgm:pt>
    <dgm:pt modelId="{B90227D2-E865-4F28-8BE2-7032A89B6DDF}" type="pres">
      <dgm:prSet presAssocID="{CBCA55AB-847E-4D9D-BA71-EB7870B5E5F1}" presName="parentText" presStyleLbl="alignNode1" presStyleIdx="1" presStyleCnt="3">
        <dgm:presLayoutVars>
          <dgm:chMax val="1"/>
          <dgm:bulletEnabled val="1"/>
        </dgm:presLayoutVars>
      </dgm:prSet>
      <dgm:spPr/>
      <dgm:t>
        <a:bodyPr/>
        <a:lstStyle/>
        <a:p>
          <a:endParaRPr lang="en-US"/>
        </a:p>
      </dgm:t>
    </dgm:pt>
    <dgm:pt modelId="{0F51E924-2112-46A0-8C0B-1EA3E4DC288E}" type="pres">
      <dgm:prSet presAssocID="{CBCA55AB-847E-4D9D-BA71-EB7870B5E5F1}" presName="descendantText" presStyleLbl="alignAcc1" presStyleIdx="1" presStyleCnt="3">
        <dgm:presLayoutVars>
          <dgm:bulletEnabled val="1"/>
        </dgm:presLayoutVars>
      </dgm:prSet>
      <dgm:spPr/>
      <dgm:t>
        <a:bodyPr/>
        <a:lstStyle/>
        <a:p>
          <a:endParaRPr lang="en-US"/>
        </a:p>
      </dgm:t>
    </dgm:pt>
    <dgm:pt modelId="{EFE376AB-DEBE-469B-BC6C-FF13491AACF7}" type="pres">
      <dgm:prSet presAssocID="{8E17B54D-D080-4616-B53C-7D4D8CC9C0FD}" presName="sp" presStyleCnt="0"/>
      <dgm:spPr/>
      <dgm:t>
        <a:bodyPr/>
        <a:lstStyle/>
        <a:p>
          <a:endParaRPr lang="en-US"/>
        </a:p>
      </dgm:t>
    </dgm:pt>
    <dgm:pt modelId="{A0A3AE1D-1A5D-4667-9189-FF6E001C97C1}" type="pres">
      <dgm:prSet presAssocID="{DFEDCE6E-970A-4767-A544-3D3100B30D1F}" presName="composite" presStyleCnt="0"/>
      <dgm:spPr/>
      <dgm:t>
        <a:bodyPr/>
        <a:lstStyle/>
        <a:p>
          <a:endParaRPr lang="en-US"/>
        </a:p>
      </dgm:t>
    </dgm:pt>
    <dgm:pt modelId="{D1CEB680-C20D-4A54-B81B-5DA198D4497B}" type="pres">
      <dgm:prSet presAssocID="{DFEDCE6E-970A-4767-A544-3D3100B30D1F}" presName="parentText" presStyleLbl="alignNode1" presStyleIdx="2" presStyleCnt="3">
        <dgm:presLayoutVars>
          <dgm:chMax val="1"/>
          <dgm:bulletEnabled val="1"/>
        </dgm:presLayoutVars>
      </dgm:prSet>
      <dgm:spPr/>
      <dgm:t>
        <a:bodyPr/>
        <a:lstStyle/>
        <a:p>
          <a:endParaRPr lang="en-US"/>
        </a:p>
      </dgm:t>
    </dgm:pt>
    <dgm:pt modelId="{2540CD82-6B26-48AD-9A75-C42947456E4E}" type="pres">
      <dgm:prSet presAssocID="{DFEDCE6E-970A-4767-A544-3D3100B30D1F}" presName="descendantText" presStyleLbl="alignAcc1" presStyleIdx="2" presStyleCnt="3">
        <dgm:presLayoutVars>
          <dgm:bulletEnabled val="1"/>
        </dgm:presLayoutVars>
      </dgm:prSet>
      <dgm:spPr/>
      <dgm:t>
        <a:bodyPr/>
        <a:lstStyle/>
        <a:p>
          <a:endParaRPr lang="en-US"/>
        </a:p>
      </dgm:t>
    </dgm:pt>
  </dgm:ptLst>
  <dgm:cxnLst>
    <dgm:cxn modelId="{E3472B9D-072E-418F-9BA2-2036A9D4685A}" type="presOf" srcId="{0C4556DD-78A5-4188-98B3-162D329A4585}" destId="{56893691-EF16-42BC-9958-9418E4B826FD}" srcOrd="0" destOrd="0" presId="urn:microsoft.com/office/officeart/2005/8/layout/chevron2"/>
    <dgm:cxn modelId="{446FA75F-D84D-47AE-9CE3-D96AC167F785}" type="presOf" srcId="{AA3DF7C1-7DC5-4216-89F9-0BE3EBE58968}" destId="{0F51E924-2112-46A0-8C0B-1EA3E4DC288E}" srcOrd="0" destOrd="0" presId="urn:microsoft.com/office/officeart/2005/8/layout/chevron2"/>
    <dgm:cxn modelId="{2AF177DA-E433-45D8-9ACC-3CB9D96CECBE}" srcId="{CBCA55AB-847E-4D9D-BA71-EB7870B5E5F1}" destId="{AA3DF7C1-7DC5-4216-89F9-0BE3EBE58968}" srcOrd="0" destOrd="0" parTransId="{8628D693-801A-4CBB-8945-C75EAB054EA6}" sibTransId="{5B9B129F-B072-4962-8D6C-932D8D54A12F}"/>
    <dgm:cxn modelId="{02DF939E-452F-4698-AFD4-57B19E2FC6FD}" srcId="{D8C75961-E01C-4D30-84EA-E547DF500FD9}" destId="{0C4556DD-78A5-4188-98B3-162D329A4585}" srcOrd="0" destOrd="0" parTransId="{2FADA01C-2A3B-453C-8A41-A4A1098E3B90}" sibTransId="{B4F26374-AB3C-46DE-8F07-43F367FFF66E}"/>
    <dgm:cxn modelId="{37BDD87D-2DFE-46BF-8B67-336A1420D92F}" type="presOf" srcId="{9A8B9BCB-04FF-4C7D-8280-0F643E1BE058}" destId="{F9C884F8-BE41-4825-828D-ECC514CB9559}" srcOrd="0" destOrd="0" presId="urn:microsoft.com/office/officeart/2005/8/layout/chevron2"/>
    <dgm:cxn modelId="{031AC2EC-9C89-42F5-87B5-0A60C21FFAD4}" type="presOf" srcId="{83AE3C27-BCD9-409E-B7D1-D249C58A7953}" destId="{2540CD82-6B26-48AD-9A75-C42947456E4E}" srcOrd="0" destOrd="2" presId="urn:microsoft.com/office/officeart/2005/8/layout/chevron2"/>
    <dgm:cxn modelId="{B507AF40-8DCA-419C-88F8-077E688DC65F}" type="presOf" srcId="{D8C75961-E01C-4D30-84EA-E547DF500FD9}" destId="{B7ADAF61-E0B1-4387-A34E-A492F5B15D0E}" srcOrd="0" destOrd="0" presId="urn:microsoft.com/office/officeart/2005/8/layout/chevron2"/>
    <dgm:cxn modelId="{DD270ABB-4A0E-45DF-88C7-D72267E1ADD5}" type="presOf" srcId="{DFEDCE6E-970A-4767-A544-3D3100B30D1F}" destId="{D1CEB680-C20D-4A54-B81B-5DA198D4497B}" srcOrd="0" destOrd="0" presId="urn:microsoft.com/office/officeart/2005/8/layout/chevron2"/>
    <dgm:cxn modelId="{E2F4BB70-B044-4401-993C-51D7504862AC}" srcId="{9A8B9BCB-04FF-4C7D-8280-0F643E1BE058}" destId="{DFEDCE6E-970A-4767-A544-3D3100B30D1F}" srcOrd="2" destOrd="0" parTransId="{2B457AEE-2C5F-4EFC-9CC2-E4E1E4A7D838}" sibTransId="{BCE41F2B-E10F-4808-9F8C-555B83669530}"/>
    <dgm:cxn modelId="{778276B0-10FA-41B2-A868-03DA89F2C736}" srcId="{DFEDCE6E-970A-4767-A544-3D3100B30D1F}" destId="{538746BB-0E3C-4358-BE9D-934EBAC9CCEF}" srcOrd="1" destOrd="0" parTransId="{63D456B3-60FB-4BF4-8AAC-52FAAB6FF889}" sibTransId="{82E08516-1ED3-4C82-91C0-534E9EFDF4DE}"/>
    <dgm:cxn modelId="{9CBF3A6E-B57F-470A-8EE7-7FE2A16C541E}" srcId="{DFEDCE6E-970A-4767-A544-3D3100B30D1F}" destId="{418441F8-A091-4D67-9877-93816FA8202F}" srcOrd="0" destOrd="0" parTransId="{D3B4943D-620E-465A-8BB4-68D66853C9B1}" sibTransId="{6BF47F44-E1D8-4C5E-BC52-5FE056022820}"/>
    <dgm:cxn modelId="{E7B65929-5D7A-4CC2-95FD-AB6D4F80E358}" srcId="{9A8B9BCB-04FF-4C7D-8280-0F643E1BE058}" destId="{CBCA55AB-847E-4D9D-BA71-EB7870B5E5F1}" srcOrd="1" destOrd="0" parTransId="{463FE210-0E06-4493-9518-3B7DD4043DBB}" sibTransId="{8E17B54D-D080-4616-B53C-7D4D8CC9C0FD}"/>
    <dgm:cxn modelId="{1DF656B8-97E3-49DD-A9CA-FA649492768A}" type="presOf" srcId="{CBCA55AB-847E-4D9D-BA71-EB7870B5E5F1}" destId="{B90227D2-E865-4F28-8BE2-7032A89B6DDF}" srcOrd="0" destOrd="0" presId="urn:microsoft.com/office/officeart/2005/8/layout/chevron2"/>
    <dgm:cxn modelId="{80AC989F-8AE6-45D6-BBDA-A4413E063668}" type="presOf" srcId="{538746BB-0E3C-4358-BE9D-934EBAC9CCEF}" destId="{2540CD82-6B26-48AD-9A75-C42947456E4E}" srcOrd="0" destOrd="1" presId="urn:microsoft.com/office/officeart/2005/8/layout/chevron2"/>
    <dgm:cxn modelId="{2BFFAFE3-998E-4F0B-8E99-16A20B9BE8A1}" type="presOf" srcId="{418441F8-A091-4D67-9877-93816FA8202F}" destId="{2540CD82-6B26-48AD-9A75-C42947456E4E}" srcOrd="0" destOrd="0" presId="urn:microsoft.com/office/officeart/2005/8/layout/chevron2"/>
    <dgm:cxn modelId="{930F0B0E-755D-485E-A593-2C1E4A60ECB7}" srcId="{DFEDCE6E-970A-4767-A544-3D3100B30D1F}" destId="{83AE3C27-BCD9-409E-B7D1-D249C58A7953}" srcOrd="2" destOrd="0" parTransId="{713D4CED-903D-401A-87BD-2E73211AD30A}" sibTransId="{D45692AB-2905-47A5-8674-53AC1980B9CA}"/>
    <dgm:cxn modelId="{B98BF525-69C2-4C19-AA0A-5A97CE839547}" srcId="{9A8B9BCB-04FF-4C7D-8280-0F643E1BE058}" destId="{D8C75961-E01C-4D30-84EA-E547DF500FD9}" srcOrd="0" destOrd="0" parTransId="{AF6E0F40-A7D3-465C-866A-04E10AFFC46B}" sibTransId="{56ABF6EF-71BB-43FF-97C6-781139B66628}"/>
    <dgm:cxn modelId="{E6F5ED78-C18D-4969-B54B-382CFE7D589E}" type="presParOf" srcId="{F9C884F8-BE41-4825-828D-ECC514CB9559}" destId="{AA9CBF21-A3BB-4C14-B199-94D706A5D4A8}" srcOrd="0" destOrd="0" presId="urn:microsoft.com/office/officeart/2005/8/layout/chevron2"/>
    <dgm:cxn modelId="{F32CFFB7-209B-4C10-8FFC-24115432B999}" type="presParOf" srcId="{AA9CBF21-A3BB-4C14-B199-94D706A5D4A8}" destId="{B7ADAF61-E0B1-4387-A34E-A492F5B15D0E}" srcOrd="0" destOrd="0" presId="urn:microsoft.com/office/officeart/2005/8/layout/chevron2"/>
    <dgm:cxn modelId="{6762DC10-89F4-4B9B-BD8E-8FDBB3A6A0F9}" type="presParOf" srcId="{AA9CBF21-A3BB-4C14-B199-94D706A5D4A8}" destId="{56893691-EF16-42BC-9958-9418E4B826FD}" srcOrd="1" destOrd="0" presId="urn:microsoft.com/office/officeart/2005/8/layout/chevron2"/>
    <dgm:cxn modelId="{A6DCEFE6-B289-4C54-98D6-8821D7E88041}" type="presParOf" srcId="{F9C884F8-BE41-4825-828D-ECC514CB9559}" destId="{94B16282-167E-40C3-8CA8-2008A4583F96}" srcOrd="1" destOrd="0" presId="urn:microsoft.com/office/officeart/2005/8/layout/chevron2"/>
    <dgm:cxn modelId="{84FCE1EF-4EBB-4856-82D8-390395C25ACF}" type="presParOf" srcId="{F9C884F8-BE41-4825-828D-ECC514CB9559}" destId="{A5A533BB-75CA-487F-9359-FB769B797AA8}" srcOrd="2" destOrd="0" presId="urn:microsoft.com/office/officeart/2005/8/layout/chevron2"/>
    <dgm:cxn modelId="{39DCBF85-8C84-4E4E-94C6-E9F0E07C8199}" type="presParOf" srcId="{A5A533BB-75CA-487F-9359-FB769B797AA8}" destId="{B90227D2-E865-4F28-8BE2-7032A89B6DDF}" srcOrd="0" destOrd="0" presId="urn:microsoft.com/office/officeart/2005/8/layout/chevron2"/>
    <dgm:cxn modelId="{4C6AE554-31C9-4B68-B585-F4474BE9730F}" type="presParOf" srcId="{A5A533BB-75CA-487F-9359-FB769B797AA8}" destId="{0F51E924-2112-46A0-8C0B-1EA3E4DC288E}" srcOrd="1" destOrd="0" presId="urn:microsoft.com/office/officeart/2005/8/layout/chevron2"/>
    <dgm:cxn modelId="{2216058F-E0A2-4B60-9DE3-34A668F6D1C8}" type="presParOf" srcId="{F9C884F8-BE41-4825-828D-ECC514CB9559}" destId="{EFE376AB-DEBE-469B-BC6C-FF13491AACF7}" srcOrd="3" destOrd="0" presId="urn:microsoft.com/office/officeart/2005/8/layout/chevron2"/>
    <dgm:cxn modelId="{8C882EDD-D8B4-4F41-8EB5-FE8FCB141989}" type="presParOf" srcId="{F9C884F8-BE41-4825-828D-ECC514CB9559}" destId="{A0A3AE1D-1A5D-4667-9189-FF6E001C97C1}" srcOrd="4" destOrd="0" presId="urn:microsoft.com/office/officeart/2005/8/layout/chevron2"/>
    <dgm:cxn modelId="{9384F64F-F5BB-4696-A9BE-77C30D65A1B7}" type="presParOf" srcId="{A0A3AE1D-1A5D-4667-9189-FF6E001C97C1}" destId="{D1CEB680-C20D-4A54-B81B-5DA198D4497B}" srcOrd="0" destOrd="0" presId="urn:microsoft.com/office/officeart/2005/8/layout/chevron2"/>
    <dgm:cxn modelId="{1A8A4BA0-C975-45C7-93F4-80C6ED83E8B1}" type="presParOf" srcId="{A0A3AE1D-1A5D-4667-9189-FF6E001C97C1}" destId="{2540CD82-6B26-48AD-9A75-C42947456E4E}" srcOrd="1" destOrd="0" presId="urn:microsoft.com/office/officeart/2005/8/layout/chevron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97EBCA-1B9F-4130-862F-E2AA407D9B75}" type="doc">
      <dgm:prSet loTypeId="urn:microsoft.com/office/officeart/2005/8/layout/pList2#1" loCatId="list" qsTypeId="urn:microsoft.com/office/officeart/2005/8/quickstyle/simple1" qsCatId="simple" csTypeId="urn:microsoft.com/office/officeart/2005/8/colors/accent0_3" csCatId="mainScheme" phldr="1"/>
      <dgm:spPr/>
    </dgm:pt>
    <dgm:pt modelId="{1A651AA1-EE21-4933-B82F-41AF16518855}">
      <dgm:prSet phldrT="[Text]"/>
      <dgm:spPr/>
      <dgm:t>
        <a:bodyPr/>
        <a:lstStyle/>
        <a:p>
          <a:r>
            <a:rPr lang="en-US" dirty="0" smtClean="0"/>
            <a:t>How students experience their campus environment influences both </a:t>
          </a:r>
          <a:r>
            <a:rPr lang="en-US" b="1" dirty="0" smtClean="0"/>
            <a:t>learning and developmental outcomes.</a:t>
          </a:r>
          <a:r>
            <a:rPr lang="en-US" b="1" baseline="30000" dirty="0" smtClean="0"/>
            <a:t>1</a:t>
          </a:r>
          <a:endParaRPr lang="en-US" b="1" dirty="0"/>
        </a:p>
      </dgm:t>
    </dgm:pt>
    <dgm:pt modelId="{857CAFBA-BBE4-4668-B5A9-8A9E12E943E6}" type="parTrans" cxnId="{CF65C80E-1E58-4B81-98F2-CBF281C56BA6}">
      <dgm:prSet/>
      <dgm:spPr/>
      <dgm:t>
        <a:bodyPr/>
        <a:lstStyle/>
        <a:p>
          <a:endParaRPr lang="en-US"/>
        </a:p>
      </dgm:t>
    </dgm:pt>
    <dgm:pt modelId="{22528776-8D20-4F3F-A7EF-D07DCA21588E}" type="sibTrans" cxnId="{CF65C80E-1E58-4B81-98F2-CBF281C56BA6}">
      <dgm:prSet/>
      <dgm:spPr/>
      <dgm:t>
        <a:bodyPr/>
        <a:lstStyle/>
        <a:p>
          <a:endParaRPr lang="en-US"/>
        </a:p>
      </dgm:t>
    </dgm:pt>
    <dgm:pt modelId="{CD64E2DD-CF28-44D0-86BD-543D1F3849AB}">
      <dgm:prSet phldrT="[Text]"/>
      <dgm:spPr/>
      <dgm:t>
        <a:bodyPr/>
        <a:lstStyle/>
        <a:p>
          <a:r>
            <a:rPr lang="en-US" dirty="0" smtClean="0"/>
            <a:t>Discriminatory environments have a </a:t>
          </a:r>
          <a:r>
            <a:rPr lang="en-US" b="1" dirty="0" smtClean="0"/>
            <a:t>negative effect </a:t>
          </a:r>
          <a:r>
            <a:rPr lang="en-US" dirty="0" smtClean="0"/>
            <a:t>on student learning.</a:t>
          </a:r>
          <a:r>
            <a:rPr lang="en-US" baseline="30000" dirty="0" smtClean="0"/>
            <a:t>2</a:t>
          </a:r>
          <a:endParaRPr lang="en-US" dirty="0"/>
        </a:p>
      </dgm:t>
    </dgm:pt>
    <dgm:pt modelId="{BD5E683C-C362-4783-8AFE-666B5F7ABFA9}" type="parTrans" cxnId="{9D1DD2EB-B254-4719-9142-EAF58003973A}">
      <dgm:prSet/>
      <dgm:spPr/>
      <dgm:t>
        <a:bodyPr/>
        <a:lstStyle/>
        <a:p>
          <a:endParaRPr lang="en-US"/>
        </a:p>
      </dgm:t>
    </dgm:pt>
    <dgm:pt modelId="{C6924211-0631-40C6-9336-4E8E3AF1242D}" type="sibTrans" cxnId="{9D1DD2EB-B254-4719-9142-EAF58003973A}">
      <dgm:prSet/>
      <dgm:spPr/>
      <dgm:t>
        <a:bodyPr/>
        <a:lstStyle/>
        <a:p>
          <a:endParaRPr lang="en-US"/>
        </a:p>
      </dgm:t>
    </dgm:pt>
    <dgm:pt modelId="{BA5B47A3-79CB-4A16-AF3C-1D76DF181976}">
      <dgm:prSet phldrT="[Text]"/>
      <dgm:spPr/>
      <dgm:t>
        <a:bodyPr/>
        <a:lstStyle/>
        <a:p>
          <a:r>
            <a:rPr lang="en-US" dirty="0" smtClean="0"/>
            <a:t>Research supports the pedagogical value of a </a:t>
          </a:r>
          <a:r>
            <a:rPr lang="en-US" b="1" dirty="0" smtClean="0"/>
            <a:t>diverse student body </a:t>
          </a:r>
          <a:r>
            <a:rPr lang="en-US" dirty="0" smtClean="0"/>
            <a:t>and faculty on </a:t>
          </a:r>
          <a:r>
            <a:rPr lang="en-US" b="1" dirty="0" smtClean="0"/>
            <a:t>enhancing learning outcomes.</a:t>
          </a:r>
          <a:r>
            <a:rPr lang="en-US" b="1" baseline="30000" dirty="0" smtClean="0"/>
            <a:t>3</a:t>
          </a:r>
          <a:endParaRPr lang="en-US" b="1" dirty="0"/>
        </a:p>
      </dgm:t>
    </dgm:pt>
    <dgm:pt modelId="{4C9F3CA3-FDB6-468F-BE77-37C86D916C78}" type="parTrans" cxnId="{339733BA-94AF-4CEF-89C2-F4D4C5C43281}">
      <dgm:prSet/>
      <dgm:spPr/>
      <dgm:t>
        <a:bodyPr/>
        <a:lstStyle/>
        <a:p>
          <a:endParaRPr lang="en-US"/>
        </a:p>
      </dgm:t>
    </dgm:pt>
    <dgm:pt modelId="{90221A6F-D669-4008-88BF-D7B1738E78E6}" type="sibTrans" cxnId="{339733BA-94AF-4CEF-89C2-F4D4C5C43281}">
      <dgm:prSet/>
      <dgm:spPr/>
      <dgm:t>
        <a:bodyPr/>
        <a:lstStyle/>
        <a:p>
          <a:endParaRPr lang="en-US"/>
        </a:p>
      </dgm:t>
    </dgm:pt>
    <dgm:pt modelId="{ADFCAF61-EB6D-4C96-ABED-EB955586FFB6}" type="pres">
      <dgm:prSet presAssocID="{0D97EBCA-1B9F-4130-862F-E2AA407D9B75}" presName="Name0" presStyleCnt="0">
        <dgm:presLayoutVars>
          <dgm:dir/>
          <dgm:resizeHandles val="exact"/>
        </dgm:presLayoutVars>
      </dgm:prSet>
      <dgm:spPr/>
    </dgm:pt>
    <dgm:pt modelId="{463A1A25-7ABD-4A13-A7E0-B650DA8C5EA2}" type="pres">
      <dgm:prSet presAssocID="{0D97EBCA-1B9F-4130-862F-E2AA407D9B75}" presName="bkgdShp" presStyleLbl="alignAccFollowNode1" presStyleIdx="0" presStyleCnt="1" custLinFactNeighborX="-900"/>
      <dgm:spPr/>
    </dgm:pt>
    <dgm:pt modelId="{12D9423F-EF15-4BFE-81C1-2D8769B0B2AC}" type="pres">
      <dgm:prSet presAssocID="{0D97EBCA-1B9F-4130-862F-E2AA407D9B75}" presName="linComp" presStyleCnt="0"/>
      <dgm:spPr/>
    </dgm:pt>
    <dgm:pt modelId="{50B6A994-BC27-48FF-8137-4628156D5116}" type="pres">
      <dgm:prSet presAssocID="{1A651AA1-EE21-4933-B82F-41AF16518855}" presName="compNode" presStyleCnt="0"/>
      <dgm:spPr/>
    </dgm:pt>
    <dgm:pt modelId="{F1A72EC6-D0D5-426C-B360-BF39D0462784}" type="pres">
      <dgm:prSet presAssocID="{1A651AA1-EE21-4933-B82F-41AF16518855}" presName="node" presStyleLbl="node1" presStyleIdx="0" presStyleCnt="3">
        <dgm:presLayoutVars>
          <dgm:bulletEnabled val="1"/>
        </dgm:presLayoutVars>
      </dgm:prSet>
      <dgm:spPr/>
      <dgm:t>
        <a:bodyPr/>
        <a:lstStyle/>
        <a:p>
          <a:endParaRPr lang="en-US"/>
        </a:p>
      </dgm:t>
    </dgm:pt>
    <dgm:pt modelId="{31237D6E-519E-4144-8CF8-BA276A4FA039}" type="pres">
      <dgm:prSet presAssocID="{1A651AA1-EE21-4933-B82F-41AF16518855}" presName="invisiNode" presStyleLbl="node1" presStyleIdx="0" presStyleCnt="3"/>
      <dgm:spPr/>
    </dgm:pt>
    <dgm:pt modelId="{E8D3FF18-9594-42B3-9A76-CBA69A8A75C5}" type="pres">
      <dgm:prSet presAssocID="{1A651AA1-EE21-4933-B82F-41AF16518855}" presName="imagNode" presStyleLbl="fgImgPlace1" presStyleIdx="0" presStyleCnt="3" custScaleX="100444" custScaleY="120442"/>
      <dgm:spPr>
        <a:blipFill>
          <a:blip xmlns:r="http://schemas.openxmlformats.org/officeDocument/2006/relationships" r:embed="rId1">
            <a:extLst>
              <a:ext uri="{28A0092B-C50C-407E-A947-70E740481C1C}">
                <a14:useLocalDpi xmlns:a14="http://schemas.microsoft.com/office/drawing/2010/main" val="0"/>
              </a:ext>
            </a:extLst>
          </a:blip>
          <a:srcRect/>
          <a:stretch>
            <a:fillRect l="-55000" r="-55000"/>
          </a:stretch>
        </a:blipFill>
      </dgm:spPr>
      <dgm:t>
        <a:bodyPr/>
        <a:lstStyle/>
        <a:p>
          <a:endParaRPr lang="en-US"/>
        </a:p>
      </dgm:t>
    </dgm:pt>
    <dgm:pt modelId="{21BB7438-ACB4-413D-B755-0E282AB4AC3C}" type="pres">
      <dgm:prSet presAssocID="{22528776-8D20-4F3F-A7EF-D07DCA21588E}" presName="sibTrans" presStyleLbl="sibTrans2D1" presStyleIdx="0" presStyleCnt="0"/>
      <dgm:spPr/>
      <dgm:t>
        <a:bodyPr/>
        <a:lstStyle/>
        <a:p>
          <a:endParaRPr lang="en-US"/>
        </a:p>
      </dgm:t>
    </dgm:pt>
    <dgm:pt modelId="{326EF0ED-60C0-4C0A-99E5-92F596F52CBA}" type="pres">
      <dgm:prSet presAssocID="{CD64E2DD-CF28-44D0-86BD-543D1F3849AB}" presName="compNode" presStyleCnt="0"/>
      <dgm:spPr/>
    </dgm:pt>
    <dgm:pt modelId="{E03A86C2-497F-4196-BAE0-CCEC63F77389}" type="pres">
      <dgm:prSet presAssocID="{CD64E2DD-CF28-44D0-86BD-543D1F3849AB}" presName="node" presStyleLbl="node1" presStyleIdx="1" presStyleCnt="3">
        <dgm:presLayoutVars>
          <dgm:bulletEnabled val="1"/>
        </dgm:presLayoutVars>
      </dgm:prSet>
      <dgm:spPr/>
      <dgm:t>
        <a:bodyPr/>
        <a:lstStyle/>
        <a:p>
          <a:endParaRPr lang="en-US"/>
        </a:p>
      </dgm:t>
    </dgm:pt>
    <dgm:pt modelId="{599B714D-2041-4DCB-9F66-C90481E4D0DB}" type="pres">
      <dgm:prSet presAssocID="{CD64E2DD-CF28-44D0-86BD-543D1F3849AB}" presName="invisiNode" presStyleLbl="node1" presStyleIdx="1" presStyleCnt="3"/>
      <dgm:spPr/>
    </dgm:pt>
    <dgm:pt modelId="{51D5BEE5-1AD7-4A60-A5DA-55B881E26668}" type="pres">
      <dgm:prSet presAssocID="{CD64E2DD-CF28-44D0-86BD-543D1F3849AB}" presName="imagNode" presStyleLbl="fgImgPlace1" presStyleIdx="1" presStyleCnt="3" custScaleX="101031" custScaleY="115819"/>
      <dgm:spPr>
        <a:blipFill rotWithShape="1">
          <a:blip xmlns:r="http://schemas.openxmlformats.org/officeDocument/2006/relationships" r:embed="rId2"/>
          <a:stretch>
            <a:fillRect/>
          </a:stretch>
        </a:blipFill>
      </dgm:spPr>
    </dgm:pt>
    <dgm:pt modelId="{72571B86-4B61-4CC5-957F-30D55A123D94}" type="pres">
      <dgm:prSet presAssocID="{C6924211-0631-40C6-9336-4E8E3AF1242D}" presName="sibTrans" presStyleLbl="sibTrans2D1" presStyleIdx="0" presStyleCnt="0"/>
      <dgm:spPr/>
      <dgm:t>
        <a:bodyPr/>
        <a:lstStyle/>
        <a:p>
          <a:endParaRPr lang="en-US"/>
        </a:p>
      </dgm:t>
    </dgm:pt>
    <dgm:pt modelId="{A698A2C0-EF3F-48FF-A284-71901FC360DA}" type="pres">
      <dgm:prSet presAssocID="{BA5B47A3-79CB-4A16-AF3C-1D76DF181976}" presName="compNode" presStyleCnt="0"/>
      <dgm:spPr/>
    </dgm:pt>
    <dgm:pt modelId="{62D6FEAA-3339-4566-A4BC-9751A04ABC98}" type="pres">
      <dgm:prSet presAssocID="{BA5B47A3-79CB-4A16-AF3C-1D76DF181976}" presName="node" presStyleLbl="node1" presStyleIdx="2" presStyleCnt="3">
        <dgm:presLayoutVars>
          <dgm:bulletEnabled val="1"/>
        </dgm:presLayoutVars>
      </dgm:prSet>
      <dgm:spPr/>
      <dgm:t>
        <a:bodyPr/>
        <a:lstStyle/>
        <a:p>
          <a:endParaRPr lang="en-US"/>
        </a:p>
      </dgm:t>
    </dgm:pt>
    <dgm:pt modelId="{AD885FE8-388E-43D0-A62B-6D1B6F50F596}" type="pres">
      <dgm:prSet presAssocID="{BA5B47A3-79CB-4A16-AF3C-1D76DF181976}" presName="invisiNode" presStyleLbl="node1" presStyleIdx="2" presStyleCnt="3"/>
      <dgm:spPr/>
    </dgm:pt>
    <dgm:pt modelId="{24BC3396-597F-4FEB-9B52-82B1C634371A}" type="pres">
      <dgm:prSet presAssocID="{BA5B47A3-79CB-4A16-AF3C-1D76DF181976}" presName="imagNode" presStyleLbl="fgImgPlace1" presStyleIdx="2" presStyleCnt="3" custScaleX="95594" custScaleY="110170"/>
      <dgm:spPr>
        <a:blipFill>
          <a:blip xmlns:r="http://schemas.openxmlformats.org/officeDocument/2006/relationships" r:embed="rId3">
            <a:extLst>
              <a:ext uri="{28A0092B-C50C-407E-A947-70E740481C1C}">
                <a14:useLocalDpi xmlns:a14="http://schemas.microsoft.com/office/drawing/2010/main" val="0"/>
              </a:ext>
            </a:extLst>
          </a:blip>
          <a:srcRect/>
          <a:stretch>
            <a:fillRect l="-51000" r="-51000"/>
          </a:stretch>
        </a:blipFill>
      </dgm:spPr>
      <dgm:t>
        <a:bodyPr/>
        <a:lstStyle/>
        <a:p>
          <a:endParaRPr lang="en-US"/>
        </a:p>
      </dgm:t>
    </dgm:pt>
  </dgm:ptLst>
  <dgm:cxnLst>
    <dgm:cxn modelId="{9164E73E-2562-49B6-8191-3F323C462273}" type="presOf" srcId="{22528776-8D20-4F3F-A7EF-D07DCA21588E}" destId="{21BB7438-ACB4-413D-B755-0E282AB4AC3C}" srcOrd="0" destOrd="0" presId="urn:microsoft.com/office/officeart/2005/8/layout/pList2#1"/>
    <dgm:cxn modelId="{9D1DD2EB-B254-4719-9142-EAF58003973A}" srcId="{0D97EBCA-1B9F-4130-862F-E2AA407D9B75}" destId="{CD64E2DD-CF28-44D0-86BD-543D1F3849AB}" srcOrd="1" destOrd="0" parTransId="{BD5E683C-C362-4783-8AFE-666B5F7ABFA9}" sibTransId="{C6924211-0631-40C6-9336-4E8E3AF1242D}"/>
    <dgm:cxn modelId="{339733BA-94AF-4CEF-89C2-F4D4C5C43281}" srcId="{0D97EBCA-1B9F-4130-862F-E2AA407D9B75}" destId="{BA5B47A3-79CB-4A16-AF3C-1D76DF181976}" srcOrd="2" destOrd="0" parTransId="{4C9F3CA3-FDB6-468F-BE77-37C86D916C78}" sibTransId="{90221A6F-D669-4008-88BF-D7B1738E78E6}"/>
    <dgm:cxn modelId="{75ECA3DD-5CFB-4AD3-BB34-80EE5C8121CA}" type="presOf" srcId="{0D97EBCA-1B9F-4130-862F-E2AA407D9B75}" destId="{ADFCAF61-EB6D-4C96-ABED-EB955586FFB6}" srcOrd="0" destOrd="0" presId="urn:microsoft.com/office/officeart/2005/8/layout/pList2#1"/>
    <dgm:cxn modelId="{E8F334A2-3A6D-45C4-B0BD-515B1EA3E705}" type="presOf" srcId="{C6924211-0631-40C6-9336-4E8E3AF1242D}" destId="{72571B86-4B61-4CC5-957F-30D55A123D94}" srcOrd="0" destOrd="0" presId="urn:microsoft.com/office/officeart/2005/8/layout/pList2#1"/>
    <dgm:cxn modelId="{252DE5DF-CABF-4437-B04A-C343D9565DD2}" type="presOf" srcId="{1A651AA1-EE21-4933-B82F-41AF16518855}" destId="{F1A72EC6-D0D5-426C-B360-BF39D0462784}" srcOrd="0" destOrd="0" presId="urn:microsoft.com/office/officeart/2005/8/layout/pList2#1"/>
    <dgm:cxn modelId="{CF65C80E-1E58-4B81-98F2-CBF281C56BA6}" srcId="{0D97EBCA-1B9F-4130-862F-E2AA407D9B75}" destId="{1A651AA1-EE21-4933-B82F-41AF16518855}" srcOrd="0" destOrd="0" parTransId="{857CAFBA-BBE4-4668-B5A9-8A9E12E943E6}" sibTransId="{22528776-8D20-4F3F-A7EF-D07DCA21588E}"/>
    <dgm:cxn modelId="{7716F8C5-5BD6-4589-8A20-05625B234679}" type="presOf" srcId="{CD64E2DD-CF28-44D0-86BD-543D1F3849AB}" destId="{E03A86C2-497F-4196-BAE0-CCEC63F77389}" srcOrd="0" destOrd="0" presId="urn:microsoft.com/office/officeart/2005/8/layout/pList2#1"/>
    <dgm:cxn modelId="{27D1A009-772A-461B-A525-0279ADE96082}" type="presOf" srcId="{BA5B47A3-79CB-4A16-AF3C-1D76DF181976}" destId="{62D6FEAA-3339-4566-A4BC-9751A04ABC98}" srcOrd="0" destOrd="0" presId="urn:microsoft.com/office/officeart/2005/8/layout/pList2#1"/>
    <dgm:cxn modelId="{CA4FE704-E38C-4C0E-9FBC-069E72BFE726}" type="presParOf" srcId="{ADFCAF61-EB6D-4C96-ABED-EB955586FFB6}" destId="{463A1A25-7ABD-4A13-A7E0-B650DA8C5EA2}" srcOrd="0" destOrd="0" presId="urn:microsoft.com/office/officeart/2005/8/layout/pList2#1"/>
    <dgm:cxn modelId="{551894C2-CBD2-4F49-9A0C-336435D85E04}" type="presParOf" srcId="{ADFCAF61-EB6D-4C96-ABED-EB955586FFB6}" destId="{12D9423F-EF15-4BFE-81C1-2D8769B0B2AC}" srcOrd="1" destOrd="0" presId="urn:microsoft.com/office/officeart/2005/8/layout/pList2#1"/>
    <dgm:cxn modelId="{825B6AAD-4C2A-44E2-BE97-5C29DEF751C4}" type="presParOf" srcId="{12D9423F-EF15-4BFE-81C1-2D8769B0B2AC}" destId="{50B6A994-BC27-48FF-8137-4628156D5116}" srcOrd="0" destOrd="0" presId="urn:microsoft.com/office/officeart/2005/8/layout/pList2#1"/>
    <dgm:cxn modelId="{C84FD2B8-A8AE-4DFF-AAD8-2B433EAC6433}" type="presParOf" srcId="{50B6A994-BC27-48FF-8137-4628156D5116}" destId="{F1A72EC6-D0D5-426C-B360-BF39D0462784}" srcOrd="0" destOrd="0" presId="urn:microsoft.com/office/officeart/2005/8/layout/pList2#1"/>
    <dgm:cxn modelId="{118C9CBE-32DF-4BFA-9078-C851392F2008}" type="presParOf" srcId="{50B6A994-BC27-48FF-8137-4628156D5116}" destId="{31237D6E-519E-4144-8CF8-BA276A4FA039}" srcOrd="1" destOrd="0" presId="urn:microsoft.com/office/officeart/2005/8/layout/pList2#1"/>
    <dgm:cxn modelId="{32C41847-383C-4EAA-952C-C2401C4F810A}" type="presParOf" srcId="{50B6A994-BC27-48FF-8137-4628156D5116}" destId="{E8D3FF18-9594-42B3-9A76-CBA69A8A75C5}" srcOrd="2" destOrd="0" presId="urn:microsoft.com/office/officeart/2005/8/layout/pList2#1"/>
    <dgm:cxn modelId="{634C5435-EB93-46C3-BB28-6B384BC37460}" type="presParOf" srcId="{12D9423F-EF15-4BFE-81C1-2D8769B0B2AC}" destId="{21BB7438-ACB4-413D-B755-0E282AB4AC3C}" srcOrd="1" destOrd="0" presId="urn:microsoft.com/office/officeart/2005/8/layout/pList2#1"/>
    <dgm:cxn modelId="{FD3E82F7-A519-4ECE-9DEE-ABCA5A157C63}" type="presParOf" srcId="{12D9423F-EF15-4BFE-81C1-2D8769B0B2AC}" destId="{326EF0ED-60C0-4C0A-99E5-92F596F52CBA}" srcOrd="2" destOrd="0" presId="urn:microsoft.com/office/officeart/2005/8/layout/pList2#1"/>
    <dgm:cxn modelId="{C5478E4D-82B7-4CBD-B6B2-920DA3C3E883}" type="presParOf" srcId="{326EF0ED-60C0-4C0A-99E5-92F596F52CBA}" destId="{E03A86C2-497F-4196-BAE0-CCEC63F77389}" srcOrd="0" destOrd="0" presId="urn:microsoft.com/office/officeart/2005/8/layout/pList2#1"/>
    <dgm:cxn modelId="{8011DA31-FAA8-495A-9366-5BA844E95CA9}" type="presParOf" srcId="{326EF0ED-60C0-4C0A-99E5-92F596F52CBA}" destId="{599B714D-2041-4DCB-9F66-C90481E4D0DB}" srcOrd="1" destOrd="0" presId="urn:microsoft.com/office/officeart/2005/8/layout/pList2#1"/>
    <dgm:cxn modelId="{363DAE80-852B-4B3B-8411-E5AFC32DB170}" type="presParOf" srcId="{326EF0ED-60C0-4C0A-99E5-92F596F52CBA}" destId="{51D5BEE5-1AD7-4A60-A5DA-55B881E26668}" srcOrd="2" destOrd="0" presId="urn:microsoft.com/office/officeart/2005/8/layout/pList2#1"/>
    <dgm:cxn modelId="{A774C2A9-8EE3-459A-96E4-EAC2F7B9F177}" type="presParOf" srcId="{12D9423F-EF15-4BFE-81C1-2D8769B0B2AC}" destId="{72571B86-4B61-4CC5-957F-30D55A123D94}" srcOrd="3" destOrd="0" presId="urn:microsoft.com/office/officeart/2005/8/layout/pList2#1"/>
    <dgm:cxn modelId="{7A6A0C0A-14ED-4FF2-B920-6E7332815149}" type="presParOf" srcId="{12D9423F-EF15-4BFE-81C1-2D8769B0B2AC}" destId="{A698A2C0-EF3F-48FF-A284-71901FC360DA}" srcOrd="4" destOrd="0" presId="urn:microsoft.com/office/officeart/2005/8/layout/pList2#1"/>
    <dgm:cxn modelId="{2F367223-0673-4E09-8500-393F8F831DDB}" type="presParOf" srcId="{A698A2C0-EF3F-48FF-A284-71901FC360DA}" destId="{62D6FEAA-3339-4566-A4BC-9751A04ABC98}" srcOrd="0" destOrd="0" presId="urn:microsoft.com/office/officeart/2005/8/layout/pList2#1"/>
    <dgm:cxn modelId="{660FB7A2-28F3-494A-96A8-1D3F620AF0DC}" type="presParOf" srcId="{A698A2C0-EF3F-48FF-A284-71901FC360DA}" destId="{AD885FE8-388E-43D0-A62B-6D1B6F50F596}" srcOrd="1" destOrd="0" presId="urn:microsoft.com/office/officeart/2005/8/layout/pList2#1"/>
    <dgm:cxn modelId="{4EA380C5-CAB9-47DE-8AAE-D60C4DFA9C49}" type="presParOf" srcId="{A698A2C0-EF3F-48FF-A284-71901FC360DA}" destId="{24BC3396-597F-4FEB-9B52-82B1C634371A}"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D97EBCA-1B9F-4130-862F-E2AA407D9B75}" type="doc">
      <dgm:prSet loTypeId="urn:microsoft.com/office/officeart/2005/8/layout/pList2#4" loCatId="list" qsTypeId="urn:microsoft.com/office/officeart/2005/8/quickstyle/simple1" qsCatId="simple" csTypeId="urn:microsoft.com/office/officeart/2005/8/colors/accent0_3" csCatId="mainScheme" phldr="1"/>
      <dgm:spPr/>
    </dgm:pt>
    <dgm:pt modelId="{1A651AA1-EE21-4933-B82F-41AF16518855}">
      <dgm:prSet phldrT="[Text]" custT="1"/>
      <dgm:spPr/>
      <dgm:t>
        <a:bodyPr/>
        <a:lstStyle/>
        <a:p>
          <a:r>
            <a:rPr lang="en-US" sz="2000" dirty="0" smtClean="0"/>
            <a:t>The personal and professional development of employees are impacted by campus climate.</a:t>
          </a:r>
          <a:r>
            <a:rPr lang="en-US" sz="2000" baseline="30000" dirty="0" smtClean="0"/>
            <a:t>1</a:t>
          </a:r>
          <a:r>
            <a:rPr lang="en-US" sz="2000" dirty="0" smtClean="0"/>
            <a:t> </a:t>
          </a:r>
          <a:endParaRPr lang="en-US" sz="2000" b="1" dirty="0"/>
        </a:p>
      </dgm:t>
    </dgm:pt>
    <dgm:pt modelId="{857CAFBA-BBE4-4668-B5A9-8A9E12E943E6}" type="parTrans" cxnId="{CF65C80E-1E58-4B81-98F2-CBF281C56BA6}">
      <dgm:prSet/>
      <dgm:spPr/>
      <dgm:t>
        <a:bodyPr/>
        <a:lstStyle/>
        <a:p>
          <a:endParaRPr lang="en-US"/>
        </a:p>
      </dgm:t>
    </dgm:pt>
    <dgm:pt modelId="{22528776-8D20-4F3F-A7EF-D07DCA21588E}" type="sibTrans" cxnId="{CF65C80E-1E58-4B81-98F2-CBF281C56BA6}">
      <dgm:prSet/>
      <dgm:spPr/>
      <dgm:t>
        <a:bodyPr/>
        <a:lstStyle/>
        <a:p>
          <a:endParaRPr lang="en-US"/>
        </a:p>
      </dgm:t>
    </dgm:pt>
    <dgm:pt modelId="{CD64E2DD-CF28-44D0-86BD-543D1F3849AB}">
      <dgm:prSet phldrT="[Text]" custT="1"/>
      <dgm:spPr/>
      <dgm:t>
        <a:bodyPr/>
        <a:lstStyle/>
        <a:p>
          <a:r>
            <a:rPr lang="en-US" sz="1500" dirty="0" smtClean="0"/>
            <a:t> </a:t>
          </a:r>
          <a:r>
            <a:rPr lang="en-US" sz="1600" dirty="0" smtClean="0"/>
            <a:t>Faculty members who judge their campus climate more positively are more likely to feel personally supported and perceive their work unit as more supportive.</a:t>
          </a:r>
          <a:r>
            <a:rPr lang="en-US" sz="1600" baseline="30000" dirty="0" smtClean="0"/>
            <a:t>2</a:t>
          </a:r>
          <a:endParaRPr lang="en-US" sz="1500" dirty="0"/>
        </a:p>
      </dgm:t>
    </dgm:pt>
    <dgm:pt modelId="{BD5E683C-C362-4783-8AFE-666B5F7ABFA9}" type="parTrans" cxnId="{9D1DD2EB-B254-4719-9142-EAF58003973A}">
      <dgm:prSet/>
      <dgm:spPr/>
      <dgm:t>
        <a:bodyPr/>
        <a:lstStyle/>
        <a:p>
          <a:endParaRPr lang="en-US"/>
        </a:p>
      </dgm:t>
    </dgm:pt>
    <dgm:pt modelId="{C6924211-0631-40C6-9336-4E8E3AF1242D}" type="sibTrans" cxnId="{9D1DD2EB-B254-4719-9142-EAF58003973A}">
      <dgm:prSet/>
      <dgm:spPr/>
      <dgm:t>
        <a:bodyPr/>
        <a:lstStyle/>
        <a:p>
          <a:endParaRPr lang="en-US"/>
        </a:p>
      </dgm:t>
    </dgm:pt>
    <dgm:pt modelId="{BA5B47A3-79CB-4A16-AF3C-1D76DF181976}">
      <dgm:prSet phldrT="[Text]"/>
      <dgm:spPr/>
      <dgm:t>
        <a:bodyPr/>
        <a:lstStyle/>
        <a:p>
          <a:r>
            <a:rPr lang="en-US" dirty="0" smtClean="0"/>
            <a:t>Research underscores the relationships between (1) workplace discrimination and negative job and career attitudes and (2) workplace encounters with prejudice and lower health and well-being.</a:t>
          </a:r>
          <a:r>
            <a:rPr lang="en-US" b="1" dirty="0" smtClean="0"/>
            <a:t>.</a:t>
          </a:r>
          <a:r>
            <a:rPr lang="en-US" b="1" baseline="30000" dirty="0" smtClean="0"/>
            <a:t>3</a:t>
          </a:r>
          <a:endParaRPr lang="en-US" b="1" dirty="0"/>
        </a:p>
      </dgm:t>
    </dgm:pt>
    <dgm:pt modelId="{4C9F3CA3-FDB6-468F-BE77-37C86D916C78}" type="parTrans" cxnId="{339733BA-94AF-4CEF-89C2-F4D4C5C43281}">
      <dgm:prSet/>
      <dgm:spPr/>
      <dgm:t>
        <a:bodyPr/>
        <a:lstStyle/>
        <a:p>
          <a:endParaRPr lang="en-US"/>
        </a:p>
      </dgm:t>
    </dgm:pt>
    <dgm:pt modelId="{90221A6F-D669-4008-88BF-D7B1738E78E6}" type="sibTrans" cxnId="{339733BA-94AF-4CEF-89C2-F4D4C5C43281}">
      <dgm:prSet/>
      <dgm:spPr/>
      <dgm:t>
        <a:bodyPr/>
        <a:lstStyle/>
        <a:p>
          <a:endParaRPr lang="en-US"/>
        </a:p>
      </dgm:t>
    </dgm:pt>
    <dgm:pt modelId="{ADFCAF61-EB6D-4C96-ABED-EB955586FFB6}" type="pres">
      <dgm:prSet presAssocID="{0D97EBCA-1B9F-4130-862F-E2AA407D9B75}" presName="Name0" presStyleCnt="0">
        <dgm:presLayoutVars>
          <dgm:dir/>
          <dgm:resizeHandles val="exact"/>
        </dgm:presLayoutVars>
      </dgm:prSet>
      <dgm:spPr/>
    </dgm:pt>
    <dgm:pt modelId="{463A1A25-7ABD-4A13-A7E0-B650DA8C5EA2}" type="pres">
      <dgm:prSet presAssocID="{0D97EBCA-1B9F-4130-862F-E2AA407D9B75}" presName="bkgdShp" presStyleLbl="alignAccFollowNode1" presStyleIdx="0" presStyleCnt="1" custLinFactNeighborY="-33816"/>
      <dgm:spPr/>
      <dgm:t>
        <a:bodyPr/>
        <a:lstStyle/>
        <a:p>
          <a:endParaRPr lang="en-US"/>
        </a:p>
      </dgm:t>
    </dgm:pt>
    <dgm:pt modelId="{12D9423F-EF15-4BFE-81C1-2D8769B0B2AC}" type="pres">
      <dgm:prSet presAssocID="{0D97EBCA-1B9F-4130-862F-E2AA407D9B75}" presName="linComp" presStyleCnt="0"/>
      <dgm:spPr/>
    </dgm:pt>
    <dgm:pt modelId="{50B6A994-BC27-48FF-8137-4628156D5116}" type="pres">
      <dgm:prSet presAssocID="{1A651AA1-EE21-4933-B82F-41AF16518855}" presName="compNode" presStyleCnt="0"/>
      <dgm:spPr/>
    </dgm:pt>
    <dgm:pt modelId="{F1A72EC6-D0D5-426C-B360-BF39D0462784}" type="pres">
      <dgm:prSet presAssocID="{1A651AA1-EE21-4933-B82F-41AF16518855}" presName="node" presStyleLbl="node1" presStyleIdx="0" presStyleCnt="3">
        <dgm:presLayoutVars>
          <dgm:bulletEnabled val="1"/>
        </dgm:presLayoutVars>
      </dgm:prSet>
      <dgm:spPr/>
      <dgm:t>
        <a:bodyPr/>
        <a:lstStyle/>
        <a:p>
          <a:endParaRPr lang="en-US"/>
        </a:p>
      </dgm:t>
    </dgm:pt>
    <dgm:pt modelId="{31237D6E-519E-4144-8CF8-BA276A4FA039}" type="pres">
      <dgm:prSet presAssocID="{1A651AA1-EE21-4933-B82F-41AF16518855}" presName="invisiNode" presStyleLbl="node1" presStyleIdx="0" presStyleCnt="3"/>
      <dgm:spPr/>
    </dgm:pt>
    <dgm:pt modelId="{E8D3FF18-9594-42B3-9A76-CBA69A8A75C5}" type="pres">
      <dgm:prSet presAssocID="{1A651AA1-EE21-4933-B82F-41AF16518855}" presName="imagNode" presStyleLbl="fgImgPlace1" presStyleIdx="0" presStyleCnt="3" custScaleX="75927" custScaleY="113966"/>
      <dgm:spPr>
        <a:blipFill>
          <a:blip xmlns:r="http://schemas.openxmlformats.org/officeDocument/2006/relationships" r:embed="rId1">
            <a:extLst>
              <a:ext uri="{28A0092B-C50C-407E-A947-70E740481C1C}">
                <a14:useLocalDpi xmlns:a14="http://schemas.microsoft.com/office/drawing/2010/main" val="0"/>
              </a:ext>
            </a:extLst>
          </a:blip>
          <a:srcRect/>
          <a:stretch>
            <a:fillRect l="-89000" r="-89000"/>
          </a:stretch>
        </a:blipFill>
      </dgm:spPr>
      <dgm:t>
        <a:bodyPr/>
        <a:lstStyle/>
        <a:p>
          <a:endParaRPr lang="en-US"/>
        </a:p>
      </dgm:t>
    </dgm:pt>
    <dgm:pt modelId="{21BB7438-ACB4-413D-B755-0E282AB4AC3C}" type="pres">
      <dgm:prSet presAssocID="{22528776-8D20-4F3F-A7EF-D07DCA21588E}" presName="sibTrans" presStyleLbl="sibTrans2D1" presStyleIdx="0" presStyleCnt="0"/>
      <dgm:spPr/>
      <dgm:t>
        <a:bodyPr/>
        <a:lstStyle/>
        <a:p>
          <a:endParaRPr lang="en-US"/>
        </a:p>
      </dgm:t>
    </dgm:pt>
    <dgm:pt modelId="{326EF0ED-60C0-4C0A-99E5-92F596F52CBA}" type="pres">
      <dgm:prSet presAssocID="{CD64E2DD-CF28-44D0-86BD-543D1F3849AB}" presName="compNode" presStyleCnt="0"/>
      <dgm:spPr/>
    </dgm:pt>
    <dgm:pt modelId="{E03A86C2-497F-4196-BAE0-CCEC63F77389}" type="pres">
      <dgm:prSet presAssocID="{CD64E2DD-CF28-44D0-86BD-543D1F3849AB}" presName="node" presStyleLbl="node1" presStyleIdx="1" presStyleCnt="3">
        <dgm:presLayoutVars>
          <dgm:bulletEnabled val="1"/>
        </dgm:presLayoutVars>
      </dgm:prSet>
      <dgm:spPr/>
      <dgm:t>
        <a:bodyPr/>
        <a:lstStyle/>
        <a:p>
          <a:endParaRPr lang="en-US"/>
        </a:p>
      </dgm:t>
    </dgm:pt>
    <dgm:pt modelId="{599B714D-2041-4DCB-9F66-C90481E4D0DB}" type="pres">
      <dgm:prSet presAssocID="{CD64E2DD-CF28-44D0-86BD-543D1F3849AB}" presName="invisiNode" presStyleLbl="node1" presStyleIdx="1" presStyleCnt="3"/>
      <dgm:spPr/>
    </dgm:pt>
    <dgm:pt modelId="{51D5BEE5-1AD7-4A60-A5DA-55B881E26668}" type="pres">
      <dgm:prSet presAssocID="{CD64E2DD-CF28-44D0-86BD-543D1F3849AB}" presName="imagNode" presStyleLbl="fgImgPlace1" presStyleIdx="1" presStyleCnt="3" custScaleX="79792" custScaleY="122716"/>
      <dgm:spPr>
        <a:blipFill rotWithShape="1">
          <a:blip xmlns:r="http://schemas.openxmlformats.org/officeDocument/2006/relationships" r:embed="rId2"/>
          <a:stretch>
            <a:fillRect/>
          </a:stretch>
        </a:blipFill>
      </dgm:spPr>
    </dgm:pt>
    <dgm:pt modelId="{72571B86-4B61-4CC5-957F-30D55A123D94}" type="pres">
      <dgm:prSet presAssocID="{C6924211-0631-40C6-9336-4E8E3AF1242D}" presName="sibTrans" presStyleLbl="sibTrans2D1" presStyleIdx="0" presStyleCnt="0"/>
      <dgm:spPr/>
      <dgm:t>
        <a:bodyPr/>
        <a:lstStyle/>
        <a:p>
          <a:endParaRPr lang="en-US"/>
        </a:p>
      </dgm:t>
    </dgm:pt>
    <dgm:pt modelId="{A698A2C0-EF3F-48FF-A284-71901FC360DA}" type="pres">
      <dgm:prSet presAssocID="{BA5B47A3-79CB-4A16-AF3C-1D76DF181976}" presName="compNode" presStyleCnt="0"/>
      <dgm:spPr/>
    </dgm:pt>
    <dgm:pt modelId="{62D6FEAA-3339-4566-A4BC-9751A04ABC98}" type="pres">
      <dgm:prSet presAssocID="{BA5B47A3-79CB-4A16-AF3C-1D76DF181976}" presName="node" presStyleLbl="node1" presStyleIdx="2" presStyleCnt="3">
        <dgm:presLayoutVars>
          <dgm:bulletEnabled val="1"/>
        </dgm:presLayoutVars>
      </dgm:prSet>
      <dgm:spPr/>
      <dgm:t>
        <a:bodyPr/>
        <a:lstStyle/>
        <a:p>
          <a:endParaRPr lang="en-US"/>
        </a:p>
      </dgm:t>
    </dgm:pt>
    <dgm:pt modelId="{AD885FE8-388E-43D0-A62B-6D1B6F50F596}" type="pres">
      <dgm:prSet presAssocID="{BA5B47A3-79CB-4A16-AF3C-1D76DF181976}" presName="invisiNode" presStyleLbl="node1" presStyleIdx="2" presStyleCnt="3"/>
      <dgm:spPr/>
    </dgm:pt>
    <dgm:pt modelId="{24BC3396-597F-4FEB-9B52-82B1C634371A}" type="pres">
      <dgm:prSet presAssocID="{BA5B47A3-79CB-4A16-AF3C-1D76DF181976}" presName="imagNode" presStyleLbl="fgImgPlace1" presStyleIdx="2" presStyleCnt="3" custScaleX="93651" custScaleY="113966"/>
      <dgm:spPr>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dgm:spPr>
      <dgm:t>
        <a:bodyPr/>
        <a:lstStyle/>
        <a:p>
          <a:endParaRPr lang="en-US"/>
        </a:p>
      </dgm:t>
    </dgm:pt>
  </dgm:ptLst>
  <dgm:cxnLst>
    <dgm:cxn modelId="{7A218901-3802-4B48-A4F5-41F647A8888A}" type="presOf" srcId="{0D97EBCA-1B9F-4130-862F-E2AA407D9B75}" destId="{ADFCAF61-EB6D-4C96-ABED-EB955586FFB6}" srcOrd="0" destOrd="0" presId="urn:microsoft.com/office/officeart/2005/8/layout/pList2#4"/>
    <dgm:cxn modelId="{5335717E-5AE9-41E9-BE76-0C61F45A709D}" type="presOf" srcId="{C6924211-0631-40C6-9336-4E8E3AF1242D}" destId="{72571B86-4B61-4CC5-957F-30D55A123D94}" srcOrd="0" destOrd="0" presId="urn:microsoft.com/office/officeart/2005/8/layout/pList2#4"/>
    <dgm:cxn modelId="{9D1DD2EB-B254-4719-9142-EAF58003973A}" srcId="{0D97EBCA-1B9F-4130-862F-E2AA407D9B75}" destId="{CD64E2DD-CF28-44D0-86BD-543D1F3849AB}" srcOrd="1" destOrd="0" parTransId="{BD5E683C-C362-4783-8AFE-666B5F7ABFA9}" sibTransId="{C6924211-0631-40C6-9336-4E8E3AF1242D}"/>
    <dgm:cxn modelId="{FCF6C162-8FCB-43B6-9459-5ECBFDF094F8}" type="presOf" srcId="{22528776-8D20-4F3F-A7EF-D07DCA21588E}" destId="{21BB7438-ACB4-413D-B755-0E282AB4AC3C}" srcOrd="0" destOrd="0" presId="urn:microsoft.com/office/officeart/2005/8/layout/pList2#4"/>
    <dgm:cxn modelId="{C8E9904B-AE21-4061-AE4D-F08ACEACE775}" type="presOf" srcId="{BA5B47A3-79CB-4A16-AF3C-1D76DF181976}" destId="{62D6FEAA-3339-4566-A4BC-9751A04ABC98}" srcOrd="0" destOrd="0" presId="urn:microsoft.com/office/officeart/2005/8/layout/pList2#4"/>
    <dgm:cxn modelId="{339733BA-94AF-4CEF-89C2-F4D4C5C43281}" srcId="{0D97EBCA-1B9F-4130-862F-E2AA407D9B75}" destId="{BA5B47A3-79CB-4A16-AF3C-1D76DF181976}" srcOrd="2" destOrd="0" parTransId="{4C9F3CA3-FDB6-468F-BE77-37C86D916C78}" sibTransId="{90221A6F-D669-4008-88BF-D7B1738E78E6}"/>
    <dgm:cxn modelId="{E5C726BD-2DBC-49B2-8EF6-8616E22DA9B6}" type="presOf" srcId="{CD64E2DD-CF28-44D0-86BD-543D1F3849AB}" destId="{E03A86C2-497F-4196-BAE0-CCEC63F77389}" srcOrd="0" destOrd="0" presId="urn:microsoft.com/office/officeart/2005/8/layout/pList2#4"/>
    <dgm:cxn modelId="{CD56ABCE-5E2D-4003-9330-4DCA2980EFCA}" type="presOf" srcId="{1A651AA1-EE21-4933-B82F-41AF16518855}" destId="{F1A72EC6-D0D5-426C-B360-BF39D0462784}" srcOrd="0" destOrd="0" presId="urn:microsoft.com/office/officeart/2005/8/layout/pList2#4"/>
    <dgm:cxn modelId="{CF65C80E-1E58-4B81-98F2-CBF281C56BA6}" srcId="{0D97EBCA-1B9F-4130-862F-E2AA407D9B75}" destId="{1A651AA1-EE21-4933-B82F-41AF16518855}" srcOrd="0" destOrd="0" parTransId="{857CAFBA-BBE4-4668-B5A9-8A9E12E943E6}" sibTransId="{22528776-8D20-4F3F-A7EF-D07DCA21588E}"/>
    <dgm:cxn modelId="{1419F416-25A2-4819-858A-9C38B3BA127A}" type="presParOf" srcId="{ADFCAF61-EB6D-4C96-ABED-EB955586FFB6}" destId="{463A1A25-7ABD-4A13-A7E0-B650DA8C5EA2}" srcOrd="0" destOrd="0" presId="urn:microsoft.com/office/officeart/2005/8/layout/pList2#4"/>
    <dgm:cxn modelId="{3D1BAB40-276D-425F-B3BA-A8A1F543807F}" type="presParOf" srcId="{ADFCAF61-EB6D-4C96-ABED-EB955586FFB6}" destId="{12D9423F-EF15-4BFE-81C1-2D8769B0B2AC}" srcOrd="1" destOrd="0" presId="urn:microsoft.com/office/officeart/2005/8/layout/pList2#4"/>
    <dgm:cxn modelId="{57DBB66F-3AD3-4790-9370-39ABB6850DE8}" type="presParOf" srcId="{12D9423F-EF15-4BFE-81C1-2D8769B0B2AC}" destId="{50B6A994-BC27-48FF-8137-4628156D5116}" srcOrd="0" destOrd="0" presId="urn:microsoft.com/office/officeart/2005/8/layout/pList2#4"/>
    <dgm:cxn modelId="{BF8D5A16-3B4B-4876-B0AE-68C2CB085E3B}" type="presParOf" srcId="{50B6A994-BC27-48FF-8137-4628156D5116}" destId="{F1A72EC6-D0D5-426C-B360-BF39D0462784}" srcOrd="0" destOrd="0" presId="urn:microsoft.com/office/officeart/2005/8/layout/pList2#4"/>
    <dgm:cxn modelId="{C844233A-ADC4-43B2-AE97-787B56555CF6}" type="presParOf" srcId="{50B6A994-BC27-48FF-8137-4628156D5116}" destId="{31237D6E-519E-4144-8CF8-BA276A4FA039}" srcOrd="1" destOrd="0" presId="urn:microsoft.com/office/officeart/2005/8/layout/pList2#4"/>
    <dgm:cxn modelId="{FF220A54-FAEE-4F5B-BE97-6EEA82A6DB38}" type="presParOf" srcId="{50B6A994-BC27-48FF-8137-4628156D5116}" destId="{E8D3FF18-9594-42B3-9A76-CBA69A8A75C5}" srcOrd="2" destOrd="0" presId="urn:microsoft.com/office/officeart/2005/8/layout/pList2#4"/>
    <dgm:cxn modelId="{5B0FCC5C-3DF6-4086-85AB-AB59D371821A}" type="presParOf" srcId="{12D9423F-EF15-4BFE-81C1-2D8769B0B2AC}" destId="{21BB7438-ACB4-413D-B755-0E282AB4AC3C}" srcOrd="1" destOrd="0" presId="urn:microsoft.com/office/officeart/2005/8/layout/pList2#4"/>
    <dgm:cxn modelId="{FB98D996-08DD-44ED-9E04-6E6B9F71B8E6}" type="presParOf" srcId="{12D9423F-EF15-4BFE-81C1-2D8769B0B2AC}" destId="{326EF0ED-60C0-4C0A-99E5-92F596F52CBA}" srcOrd="2" destOrd="0" presId="urn:microsoft.com/office/officeart/2005/8/layout/pList2#4"/>
    <dgm:cxn modelId="{9BF401FD-91A7-4FA1-ADB6-FC0332A3D988}" type="presParOf" srcId="{326EF0ED-60C0-4C0A-99E5-92F596F52CBA}" destId="{E03A86C2-497F-4196-BAE0-CCEC63F77389}" srcOrd="0" destOrd="0" presId="urn:microsoft.com/office/officeart/2005/8/layout/pList2#4"/>
    <dgm:cxn modelId="{367B685F-E4B7-48F6-AA25-13126C0106C1}" type="presParOf" srcId="{326EF0ED-60C0-4C0A-99E5-92F596F52CBA}" destId="{599B714D-2041-4DCB-9F66-C90481E4D0DB}" srcOrd="1" destOrd="0" presId="urn:microsoft.com/office/officeart/2005/8/layout/pList2#4"/>
    <dgm:cxn modelId="{53D932C0-4D20-4F32-8B00-2F9B4AB3FEE1}" type="presParOf" srcId="{326EF0ED-60C0-4C0A-99E5-92F596F52CBA}" destId="{51D5BEE5-1AD7-4A60-A5DA-55B881E26668}" srcOrd="2" destOrd="0" presId="urn:microsoft.com/office/officeart/2005/8/layout/pList2#4"/>
    <dgm:cxn modelId="{BAD3283C-9365-4534-A992-A7D4D8110206}" type="presParOf" srcId="{12D9423F-EF15-4BFE-81C1-2D8769B0B2AC}" destId="{72571B86-4B61-4CC5-957F-30D55A123D94}" srcOrd="3" destOrd="0" presId="urn:microsoft.com/office/officeart/2005/8/layout/pList2#4"/>
    <dgm:cxn modelId="{6C140106-9C95-4DE9-84F9-F0D67B655152}" type="presParOf" srcId="{12D9423F-EF15-4BFE-81C1-2D8769B0B2AC}" destId="{A698A2C0-EF3F-48FF-A284-71901FC360DA}" srcOrd="4" destOrd="0" presId="urn:microsoft.com/office/officeart/2005/8/layout/pList2#4"/>
    <dgm:cxn modelId="{9396C402-2999-4538-91BF-966654DE0EAB}" type="presParOf" srcId="{A698A2C0-EF3F-48FF-A284-71901FC360DA}" destId="{62D6FEAA-3339-4566-A4BC-9751A04ABC98}" srcOrd="0" destOrd="0" presId="urn:microsoft.com/office/officeart/2005/8/layout/pList2#4"/>
    <dgm:cxn modelId="{52545DB4-0B54-4E18-9C01-FD3AF708A0CA}" type="presParOf" srcId="{A698A2C0-EF3F-48FF-A284-71901FC360DA}" destId="{AD885FE8-388E-43D0-A62B-6D1B6F50F596}" srcOrd="1" destOrd="0" presId="urn:microsoft.com/office/officeart/2005/8/layout/pList2#4"/>
    <dgm:cxn modelId="{BB86CC4E-E47B-4D6B-9AF5-DD24431334A9}" type="presParOf" srcId="{A698A2C0-EF3F-48FF-A284-71901FC360DA}" destId="{24BC3396-597F-4FEB-9B52-82B1C634371A}" srcOrd="2" destOrd="0" presId="urn:microsoft.com/office/officeart/2005/8/layout/pList2#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D97EBCA-1B9F-4130-862F-E2AA407D9B75}" type="doc">
      <dgm:prSet loTypeId="urn:microsoft.com/office/officeart/2005/8/layout/pList2#2" loCatId="list" qsTypeId="urn:microsoft.com/office/officeart/2005/8/quickstyle/simple1" qsCatId="simple" csTypeId="urn:microsoft.com/office/officeart/2005/8/colors/accent0_3" csCatId="mainScheme" phldr="1"/>
      <dgm:spPr/>
    </dgm:pt>
    <dgm:pt modelId="{1A651AA1-EE21-4933-B82F-41AF16518855}">
      <dgm:prSet phldrT="[Text]" custT="1"/>
      <dgm:spPr/>
      <dgm:t>
        <a:bodyPr/>
        <a:lstStyle/>
        <a:p>
          <a:r>
            <a:rPr lang="en-US" sz="1600" dirty="0" smtClean="0">
              <a:cs typeface="Times New Roman" pitchFamily="18" charset="0"/>
            </a:rPr>
            <a:t>To foster a caring university community that provides leadership for constructive participation in a diverse, multicultural world. </a:t>
          </a:r>
          <a:endParaRPr lang="en-US" sz="1600" b="1" dirty="0"/>
        </a:p>
      </dgm:t>
    </dgm:pt>
    <dgm:pt modelId="{857CAFBA-BBE4-4668-B5A9-8A9E12E943E6}" type="parTrans" cxnId="{CF65C80E-1E58-4B81-98F2-CBF281C56BA6}">
      <dgm:prSet/>
      <dgm:spPr/>
      <dgm:t>
        <a:bodyPr/>
        <a:lstStyle/>
        <a:p>
          <a:endParaRPr lang="en-US"/>
        </a:p>
      </dgm:t>
    </dgm:pt>
    <dgm:pt modelId="{22528776-8D20-4F3F-A7EF-D07DCA21588E}" type="sibTrans" cxnId="{CF65C80E-1E58-4B81-98F2-CBF281C56BA6}">
      <dgm:prSet/>
      <dgm:spPr/>
      <dgm:t>
        <a:bodyPr/>
        <a:lstStyle/>
        <a:p>
          <a:endParaRPr lang="en-US"/>
        </a:p>
      </dgm:t>
    </dgm:pt>
    <dgm:pt modelId="{CD64E2DD-CF28-44D0-86BD-543D1F3849AB}">
      <dgm:prSet phldrT="[Text]"/>
      <dgm:spPr/>
      <dgm:t>
        <a:bodyPr/>
        <a:lstStyle/>
        <a:p>
          <a:r>
            <a:rPr lang="en-US" dirty="0" smtClean="0">
              <a:cs typeface="Times New Roman" pitchFamily="18" charset="0"/>
            </a:rPr>
            <a:t>To open the doors wider for under-served constituents to create a welcoming environment.</a:t>
          </a:r>
          <a:endParaRPr lang="en-US" dirty="0"/>
        </a:p>
      </dgm:t>
    </dgm:pt>
    <dgm:pt modelId="{BD5E683C-C362-4783-8AFE-666B5F7ABFA9}" type="parTrans" cxnId="{9D1DD2EB-B254-4719-9142-EAF58003973A}">
      <dgm:prSet/>
      <dgm:spPr/>
      <dgm:t>
        <a:bodyPr/>
        <a:lstStyle/>
        <a:p>
          <a:endParaRPr lang="en-US"/>
        </a:p>
      </dgm:t>
    </dgm:pt>
    <dgm:pt modelId="{C6924211-0631-40C6-9336-4E8E3AF1242D}" type="sibTrans" cxnId="{9D1DD2EB-B254-4719-9142-EAF58003973A}">
      <dgm:prSet/>
      <dgm:spPr/>
      <dgm:t>
        <a:bodyPr/>
        <a:lstStyle/>
        <a:p>
          <a:endParaRPr lang="en-US"/>
        </a:p>
      </dgm:t>
    </dgm:pt>
    <dgm:pt modelId="{BA5B47A3-79CB-4A16-AF3C-1D76DF181976}">
      <dgm:prSet phldrT="[Text]"/>
      <dgm:spPr/>
      <dgm:t>
        <a:bodyPr/>
        <a:lstStyle/>
        <a:p>
          <a:r>
            <a:rPr lang="en-US" dirty="0" smtClean="0">
              <a:cs typeface="Times New Roman" pitchFamily="18" charset="0"/>
            </a:rPr>
            <a:t>To improve the environment for working and learning on campus.</a:t>
          </a:r>
          <a:endParaRPr lang="en-US" b="1" dirty="0"/>
        </a:p>
      </dgm:t>
    </dgm:pt>
    <dgm:pt modelId="{4C9F3CA3-FDB6-468F-BE77-37C86D916C78}" type="parTrans" cxnId="{339733BA-94AF-4CEF-89C2-F4D4C5C43281}">
      <dgm:prSet/>
      <dgm:spPr/>
      <dgm:t>
        <a:bodyPr/>
        <a:lstStyle/>
        <a:p>
          <a:endParaRPr lang="en-US"/>
        </a:p>
      </dgm:t>
    </dgm:pt>
    <dgm:pt modelId="{90221A6F-D669-4008-88BF-D7B1738E78E6}" type="sibTrans" cxnId="{339733BA-94AF-4CEF-89C2-F4D4C5C43281}">
      <dgm:prSet/>
      <dgm:spPr/>
      <dgm:t>
        <a:bodyPr/>
        <a:lstStyle/>
        <a:p>
          <a:endParaRPr lang="en-US"/>
        </a:p>
      </dgm:t>
    </dgm:pt>
    <dgm:pt modelId="{ADFCAF61-EB6D-4C96-ABED-EB955586FFB6}" type="pres">
      <dgm:prSet presAssocID="{0D97EBCA-1B9F-4130-862F-E2AA407D9B75}" presName="Name0" presStyleCnt="0">
        <dgm:presLayoutVars>
          <dgm:dir/>
          <dgm:resizeHandles val="exact"/>
        </dgm:presLayoutVars>
      </dgm:prSet>
      <dgm:spPr/>
    </dgm:pt>
    <dgm:pt modelId="{463A1A25-7ABD-4A13-A7E0-B650DA8C5EA2}" type="pres">
      <dgm:prSet presAssocID="{0D97EBCA-1B9F-4130-862F-E2AA407D9B75}" presName="bkgdShp" presStyleLbl="alignAccFollowNode1" presStyleIdx="0" presStyleCnt="1" custLinFactNeighborX="-2801"/>
      <dgm:spPr>
        <a:solidFill>
          <a:schemeClr val="tx1">
            <a:lumMod val="75000"/>
            <a:alpha val="90000"/>
          </a:schemeClr>
        </a:solidFill>
      </dgm:spPr>
    </dgm:pt>
    <dgm:pt modelId="{12D9423F-EF15-4BFE-81C1-2D8769B0B2AC}" type="pres">
      <dgm:prSet presAssocID="{0D97EBCA-1B9F-4130-862F-E2AA407D9B75}" presName="linComp" presStyleCnt="0"/>
      <dgm:spPr/>
    </dgm:pt>
    <dgm:pt modelId="{50B6A994-BC27-48FF-8137-4628156D5116}" type="pres">
      <dgm:prSet presAssocID="{1A651AA1-EE21-4933-B82F-41AF16518855}" presName="compNode" presStyleCnt="0"/>
      <dgm:spPr/>
    </dgm:pt>
    <dgm:pt modelId="{F1A72EC6-D0D5-426C-B360-BF39D0462784}" type="pres">
      <dgm:prSet presAssocID="{1A651AA1-EE21-4933-B82F-41AF16518855}" presName="node" presStyleLbl="node1" presStyleIdx="0" presStyleCnt="3">
        <dgm:presLayoutVars>
          <dgm:bulletEnabled val="1"/>
        </dgm:presLayoutVars>
      </dgm:prSet>
      <dgm:spPr/>
      <dgm:t>
        <a:bodyPr/>
        <a:lstStyle/>
        <a:p>
          <a:endParaRPr lang="en-US"/>
        </a:p>
      </dgm:t>
    </dgm:pt>
    <dgm:pt modelId="{31237D6E-519E-4144-8CF8-BA276A4FA039}" type="pres">
      <dgm:prSet presAssocID="{1A651AA1-EE21-4933-B82F-41AF16518855}" presName="invisiNode" presStyleLbl="node1" presStyleIdx="0" presStyleCnt="3"/>
      <dgm:spPr/>
    </dgm:pt>
    <dgm:pt modelId="{E8D3FF18-9594-42B3-9A76-CBA69A8A75C5}" type="pres">
      <dgm:prSet presAssocID="{1A651AA1-EE21-4933-B82F-41AF16518855}" presName="imagNode" presStyleLbl="fgImgPlace1" presStyleIdx="0" presStyleCnt="3" custScaleX="82507" custLinFactNeighborX="-622" custLinFactNeighborY="347"/>
      <dgm:spPr>
        <a:blipFill>
          <a:blip xmlns:r="http://schemas.openxmlformats.org/officeDocument/2006/relationships" r:embed="rId1">
            <a:extLst>
              <a:ext uri="{28A0092B-C50C-407E-A947-70E740481C1C}">
                <a14:useLocalDpi xmlns:a14="http://schemas.microsoft.com/office/drawing/2010/main" val="0"/>
              </a:ext>
            </a:extLst>
          </a:blip>
          <a:srcRect/>
          <a:stretch>
            <a:fillRect l="-48000" r="-48000"/>
          </a:stretch>
        </a:blipFill>
      </dgm:spPr>
      <dgm:t>
        <a:bodyPr/>
        <a:lstStyle/>
        <a:p>
          <a:endParaRPr lang="en-US"/>
        </a:p>
      </dgm:t>
    </dgm:pt>
    <dgm:pt modelId="{21BB7438-ACB4-413D-B755-0E282AB4AC3C}" type="pres">
      <dgm:prSet presAssocID="{22528776-8D20-4F3F-A7EF-D07DCA21588E}" presName="sibTrans" presStyleLbl="sibTrans2D1" presStyleIdx="0" presStyleCnt="0"/>
      <dgm:spPr/>
      <dgm:t>
        <a:bodyPr/>
        <a:lstStyle/>
        <a:p>
          <a:endParaRPr lang="en-US"/>
        </a:p>
      </dgm:t>
    </dgm:pt>
    <dgm:pt modelId="{326EF0ED-60C0-4C0A-99E5-92F596F52CBA}" type="pres">
      <dgm:prSet presAssocID="{CD64E2DD-CF28-44D0-86BD-543D1F3849AB}" presName="compNode" presStyleCnt="0"/>
      <dgm:spPr/>
    </dgm:pt>
    <dgm:pt modelId="{E03A86C2-497F-4196-BAE0-CCEC63F77389}" type="pres">
      <dgm:prSet presAssocID="{CD64E2DD-CF28-44D0-86BD-543D1F3849AB}" presName="node" presStyleLbl="node1" presStyleIdx="1" presStyleCnt="3">
        <dgm:presLayoutVars>
          <dgm:bulletEnabled val="1"/>
        </dgm:presLayoutVars>
      </dgm:prSet>
      <dgm:spPr/>
      <dgm:t>
        <a:bodyPr/>
        <a:lstStyle/>
        <a:p>
          <a:endParaRPr lang="en-US"/>
        </a:p>
      </dgm:t>
    </dgm:pt>
    <dgm:pt modelId="{599B714D-2041-4DCB-9F66-C90481E4D0DB}" type="pres">
      <dgm:prSet presAssocID="{CD64E2DD-CF28-44D0-86BD-543D1F3849AB}" presName="invisiNode" presStyleLbl="node1" presStyleIdx="1" presStyleCnt="3"/>
      <dgm:spPr/>
    </dgm:pt>
    <dgm:pt modelId="{51D5BEE5-1AD7-4A60-A5DA-55B881E26668}" type="pres">
      <dgm:prSet presAssocID="{CD64E2DD-CF28-44D0-86BD-543D1F3849AB}" presName="imagNode" presStyleLbl="fgImgPlace1" presStyleIdx="1" presStyleCnt="3" custScaleX="83705"/>
      <dgm:spPr>
        <a:blipFill>
          <a:blip xmlns:r="http://schemas.openxmlformats.org/officeDocument/2006/relationships" r:embed="rId2">
            <a:extLst>
              <a:ext uri="{28A0092B-C50C-407E-A947-70E740481C1C}">
                <a14:useLocalDpi xmlns:a14="http://schemas.microsoft.com/office/drawing/2010/main" val="0"/>
              </a:ext>
            </a:extLst>
          </a:blip>
          <a:srcRect/>
          <a:stretch>
            <a:fillRect l="-47000" r="-47000"/>
          </a:stretch>
        </a:blipFill>
      </dgm:spPr>
      <dgm:t>
        <a:bodyPr/>
        <a:lstStyle/>
        <a:p>
          <a:endParaRPr lang="en-US"/>
        </a:p>
      </dgm:t>
    </dgm:pt>
    <dgm:pt modelId="{72571B86-4B61-4CC5-957F-30D55A123D94}" type="pres">
      <dgm:prSet presAssocID="{C6924211-0631-40C6-9336-4E8E3AF1242D}" presName="sibTrans" presStyleLbl="sibTrans2D1" presStyleIdx="0" presStyleCnt="0"/>
      <dgm:spPr/>
      <dgm:t>
        <a:bodyPr/>
        <a:lstStyle/>
        <a:p>
          <a:endParaRPr lang="en-US"/>
        </a:p>
      </dgm:t>
    </dgm:pt>
    <dgm:pt modelId="{A698A2C0-EF3F-48FF-A284-71901FC360DA}" type="pres">
      <dgm:prSet presAssocID="{BA5B47A3-79CB-4A16-AF3C-1D76DF181976}" presName="compNode" presStyleCnt="0"/>
      <dgm:spPr/>
    </dgm:pt>
    <dgm:pt modelId="{62D6FEAA-3339-4566-A4BC-9751A04ABC98}" type="pres">
      <dgm:prSet presAssocID="{BA5B47A3-79CB-4A16-AF3C-1D76DF181976}" presName="node" presStyleLbl="node1" presStyleIdx="2" presStyleCnt="3">
        <dgm:presLayoutVars>
          <dgm:bulletEnabled val="1"/>
        </dgm:presLayoutVars>
      </dgm:prSet>
      <dgm:spPr/>
      <dgm:t>
        <a:bodyPr/>
        <a:lstStyle/>
        <a:p>
          <a:endParaRPr lang="en-US"/>
        </a:p>
      </dgm:t>
    </dgm:pt>
    <dgm:pt modelId="{AD885FE8-388E-43D0-A62B-6D1B6F50F596}" type="pres">
      <dgm:prSet presAssocID="{BA5B47A3-79CB-4A16-AF3C-1D76DF181976}" presName="invisiNode" presStyleLbl="node1" presStyleIdx="2" presStyleCnt="3"/>
      <dgm:spPr/>
    </dgm:pt>
    <dgm:pt modelId="{24BC3396-597F-4FEB-9B52-82B1C634371A}" type="pres">
      <dgm:prSet presAssocID="{BA5B47A3-79CB-4A16-AF3C-1D76DF181976}" presName="imagNode" presStyleLbl="fgImgPlace1" presStyleIdx="2" presStyleCnt="3" custScaleX="87489" custScaleY="108600"/>
      <dgm:spPr>
        <a:blipFill>
          <a:blip xmlns:r="http://schemas.openxmlformats.org/officeDocument/2006/relationships" r:embed="rId3">
            <a:extLst>
              <a:ext uri="{28A0092B-C50C-407E-A947-70E740481C1C}">
                <a14:useLocalDpi xmlns:a14="http://schemas.microsoft.com/office/drawing/2010/main" val="0"/>
              </a:ext>
            </a:extLst>
          </a:blip>
          <a:srcRect/>
          <a:stretch>
            <a:fillRect l="-74000" r="-74000"/>
          </a:stretch>
        </a:blipFill>
      </dgm:spPr>
      <dgm:t>
        <a:bodyPr/>
        <a:lstStyle/>
        <a:p>
          <a:endParaRPr lang="en-US"/>
        </a:p>
      </dgm:t>
    </dgm:pt>
  </dgm:ptLst>
  <dgm:cxnLst>
    <dgm:cxn modelId="{9D1DD2EB-B254-4719-9142-EAF58003973A}" srcId="{0D97EBCA-1B9F-4130-862F-E2AA407D9B75}" destId="{CD64E2DD-CF28-44D0-86BD-543D1F3849AB}" srcOrd="1" destOrd="0" parTransId="{BD5E683C-C362-4783-8AFE-666B5F7ABFA9}" sibTransId="{C6924211-0631-40C6-9336-4E8E3AF1242D}"/>
    <dgm:cxn modelId="{2E9E04E8-9ACA-4E08-9F71-842C72215925}" type="presOf" srcId="{C6924211-0631-40C6-9336-4E8E3AF1242D}" destId="{72571B86-4B61-4CC5-957F-30D55A123D94}" srcOrd="0" destOrd="0" presId="urn:microsoft.com/office/officeart/2005/8/layout/pList2#2"/>
    <dgm:cxn modelId="{339733BA-94AF-4CEF-89C2-F4D4C5C43281}" srcId="{0D97EBCA-1B9F-4130-862F-E2AA407D9B75}" destId="{BA5B47A3-79CB-4A16-AF3C-1D76DF181976}" srcOrd="2" destOrd="0" parTransId="{4C9F3CA3-FDB6-468F-BE77-37C86D916C78}" sibTransId="{90221A6F-D669-4008-88BF-D7B1738E78E6}"/>
    <dgm:cxn modelId="{42BAFFEA-6603-4D70-BC84-8035F69A29E8}" type="presOf" srcId="{CD64E2DD-CF28-44D0-86BD-543D1F3849AB}" destId="{E03A86C2-497F-4196-BAE0-CCEC63F77389}" srcOrd="0" destOrd="0" presId="urn:microsoft.com/office/officeart/2005/8/layout/pList2#2"/>
    <dgm:cxn modelId="{ABAE7DDB-F68A-4D9C-B2F4-89930D70E426}" type="presOf" srcId="{0D97EBCA-1B9F-4130-862F-E2AA407D9B75}" destId="{ADFCAF61-EB6D-4C96-ABED-EB955586FFB6}" srcOrd="0" destOrd="0" presId="urn:microsoft.com/office/officeart/2005/8/layout/pList2#2"/>
    <dgm:cxn modelId="{3D60463E-9340-4638-A1CF-68D925D1E2B0}" type="presOf" srcId="{1A651AA1-EE21-4933-B82F-41AF16518855}" destId="{F1A72EC6-D0D5-426C-B360-BF39D0462784}" srcOrd="0" destOrd="0" presId="urn:microsoft.com/office/officeart/2005/8/layout/pList2#2"/>
    <dgm:cxn modelId="{9F0CFC83-1732-48D5-8195-A7130314F256}" type="presOf" srcId="{22528776-8D20-4F3F-A7EF-D07DCA21588E}" destId="{21BB7438-ACB4-413D-B755-0E282AB4AC3C}" srcOrd="0" destOrd="0" presId="urn:microsoft.com/office/officeart/2005/8/layout/pList2#2"/>
    <dgm:cxn modelId="{6E76C6F0-C5AB-4D66-879B-B7CF555CCDCC}" type="presOf" srcId="{BA5B47A3-79CB-4A16-AF3C-1D76DF181976}" destId="{62D6FEAA-3339-4566-A4BC-9751A04ABC98}" srcOrd="0" destOrd="0" presId="urn:microsoft.com/office/officeart/2005/8/layout/pList2#2"/>
    <dgm:cxn modelId="{CF65C80E-1E58-4B81-98F2-CBF281C56BA6}" srcId="{0D97EBCA-1B9F-4130-862F-E2AA407D9B75}" destId="{1A651AA1-EE21-4933-B82F-41AF16518855}" srcOrd="0" destOrd="0" parTransId="{857CAFBA-BBE4-4668-B5A9-8A9E12E943E6}" sibTransId="{22528776-8D20-4F3F-A7EF-D07DCA21588E}"/>
    <dgm:cxn modelId="{9835AAD1-170F-40A3-BEAC-A4B931D3DA85}" type="presParOf" srcId="{ADFCAF61-EB6D-4C96-ABED-EB955586FFB6}" destId="{463A1A25-7ABD-4A13-A7E0-B650DA8C5EA2}" srcOrd="0" destOrd="0" presId="urn:microsoft.com/office/officeart/2005/8/layout/pList2#2"/>
    <dgm:cxn modelId="{D68DF88E-46EB-41E5-8305-EBA35B0B8943}" type="presParOf" srcId="{ADFCAF61-EB6D-4C96-ABED-EB955586FFB6}" destId="{12D9423F-EF15-4BFE-81C1-2D8769B0B2AC}" srcOrd="1" destOrd="0" presId="urn:microsoft.com/office/officeart/2005/8/layout/pList2#2"/>
    <dgm:cxn modelId="{7F1032E5-5C1B-4665-8176-98488B9A7044}" type="presParOf" srcId="{12D9423F-EF15-4BFE-81C1-2D8769B0B2AC}" destId="{50B6A994-BC27-48FF-8137-4628156D5116}" srcOrd="0" destOrd="0" presId="urn:microsoft.com/office/officeart/2005/8/layout/pList2#2"/>
    <dgm:cxn modelId="{DAF01758-50E8-41D7-8B2D-2FF11BD281BD}" type="presParOf" srcId="{50B6A994-BC27-48FF-8137-4628156D5116}" destId="{F1A72EC6-D0D5-426C-B360-BF39D0462784}" srcOrd="0" destOrd="0" presId="urn:microsoft.com/office/officeart/2005/8/layout/pList2#2"/>
    <dgm:cxn modelId="{29D6D99A-1A67-46CB-A9D8-2A2CA84A380C}" type="presParOf" srcId="{50B6A994-BC27-48FF-8137-4628156D5116}" destId="{31237D6E-519E-4144-8CF8-BA276A4FA039}" srcOrd="1" destOrd="0" presId="urn:microsoft.com/office/officeart/2005/8/layout/pList2#2"/>
    <dgm:cxn modelId="{8B8CC301-FFD2-4A99-9C59-8D7776A8C908}" type="presParOf" srcId="{50B6A994-BC27-48FF-8137-4628156D5116}" destId="{E8D3FF18-9594-42B3-9A76-CBA69A8A75C5}" srcOrd="2" destOrd="0" presId="urn:microsoft.com/office/officeart/2005/8/layout/pList2#2"/>
    <dgm:cxn modelId="{7BDF4417-C94A-47DE-B60B-CD8ED842F23C}" type="presParOf" srcId="{12D9423F-EF15-4BFE-81C1-2D8769B0B2AC}" destId="{21BB7438-ACB4-413D-B755-0E282AB4AC3C}" srcOrd="1" destOrd="0" presId="urn:microsoft.com/office/officeart/2005/8/layout/pList2#2"/>
    <dgm:cxn modelId="{79709258-1BC3-4EDD-B5D3-D7608FB0CF48}" type="presParOf" srcId="{12D9423F-EF15-4BFE-81C1-2D8769B0B2AC}" destId="{326EF0ED-60C0-4C0A-99E5-92F596F52CBA}" srcOrd="2" destOrd="0" presId="urn:microsoft.com/office/officeart/2005/8/layout/pList2#2"/>
    <dgm:cxn modelId="{EB844D21-89DE-4828-862F-8121142D16E2}" type="presParOf" srcId="{326EF0ED-60C0-4C0A-99E5-92F596F52CBA}" destId="{E03A86C2-497F-4196-BAE0-CCEC63F77389}" srcOrd="0" destOrd="0" presId="urn:microsoft.com/office/officeart/2005/8/layout/pList2#2"/>
    <dgm:cxn modelId="{CB119E0A-5FC8-40E6-AB8D-2FB560DBB6E4}" type="presParOf" srcId="{326EF0ED-60C0-4C0A-99E5-92F596F52CBA}" destId="{599B714D-2041-4DCB-9F66-C90481E4D0DB}" srcOrd="1" destOrd="0" presId="urn:microsoft.com/office/officeart/2005/8/layout/pList2#2"/>
    <dgm:cxn modelId="{05359E07-C402-4A3B-BD2D-4A7CE9C835A1}" type="presParOf" srcId="{326EF0ED-60C0-4C0A-99E5-92F596F52CBA}" destId="{51D5BEE5-1AD7-4A60-A5DA-55B881E26668}" srcOrd="2" destOrd="0" presId="urn:microsoft.com/office/officeart/2005/8/layout/pList2#2"/>
    <dgm:cxn modelId="{032AF02A-D20A-4C2C-B7EE-E2DB8803399D}" type="presParOf" srcId="{12D9423F-EF15-4BFE-81C1-2D8769B0B2AC}" destId="{72571B86-4B61-4CC5-957F-30D55A123D94}" srcOrd="3" destOrd="0" presId="urn:microsoft.com/office/officeart/2005/8/layout/pList2#2"/>
    <dgm:cxn modelId="{4F3D0D46-12E1-4FAD-B4CC-36CA1FDCC839}" type="presParOf" srcId="{12D9423F-EF15-4BFE-81C1-2D8769B0B2AC}" destId="{A698A2C0-EF3F-48FF-A284-71901FC360DA}" srcOrd="4" destOrd="0" presId="urn:microsoft.com/office/officeart/2005/8/layout/pList2#2"/>
    <dgm:cxn modelId="{165B03E3-04A7-47AD-8A8D-CD1013EF7851}" type="presParOf" srcId="{A698A2C0-EF3F-48FF-A284-71901FC360DA}" destId="{62D6FEAA-3339-4566-A4BC-9751A04ABC98}" srcOrd="0" destOrd="0" presId="urn:microsoft.com/office/officeart/2005/8/layout/pList2#2"/>
    <dgm:cxn modelId="{7247414D-3F3E-4397-B32F-03FF537E4183}" type="presParOf" srcId="{A698A2C0-EF3F-48FF-A284-71901FC360DA}" destId="{AD885FE8-388E-43D0-A62B-6D1B6F50F596}" srcOrd="1" destOrd="0" presId="urn:microsoft.com/office/officeart/2005/8/layout/pList2#2"/>
    <dgm:cxn modelId="{0B1F310F-7612-4D57-A0CF-F4E5F53F22AE}" type="presParOf" srcId="{A698A2C0-EF3F-48FF-A284-71901FC360DA}" destId="{24BC3396-597F-4FEB-9B52-82B1C634371A}" srcOrd="2" destOrd="0" presId="urn:microsoft.com/office/officeart/2005/8/layout/pList2#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A573200-DB49-42BF-91D6-1F2099D526F0}" type="doc">
      <dgm:prSet loTypeId="urn:microsoft.com/office/officeart/2005/8/layout/equation1" loCatId="process" qsTypeId="urn:microsoft.com/office/officeart/2005/8/quickstyle/simple1" qsCatId="simple" csTypeId="urn:microsoft.com/office/officeart/2005/8/colors/accent0_3" csCatId="mainScheme" phldr="1"/>
      <dgm:spPr/>
    </dgm:pt>
    <dgm:pt modelId="{CAF63414-7685-482F-9872-E88DA886CE4A}">
      <dgm:prSet phldrT="[Text]"/>
      <dgm:spPr/>
      <dgm:t>
        <a:bodyPr/>
        <a:lstStyle/>
        <a:p>
          <a:r>
            <a:rPr lang="en-US" dirty="0" smtClean="0"/>
            <a:t>Positive Experiences with Campus Climate</a:t>
          </a:r>
          <a:endParaRPr lang="en-US" dirty="0"/>
        </a:p>
      </dgm:t>
    </dgm:pt>
    <dgm:pt modelId="{8F6CCC16-F256-409C-B22F-622624E13D68}" type="parTrans" cxnId="{6097FFF8-AD63-4F22-B01C-EFE583649353}">
      <dgm:prSet/>
      <dgm:spPr/>
      <dgm:t>
        <a:bodyPr/>
        <a:lstStyle/>
        <a:p>
          <a:endParaRPr lang="en-US"/>
        </a:p>
      </dgm:t>
    </dgm:pt>
    <dgm:pt modelId="{DE9FC236-D7B5-47C2-9E28-23C7BEFDA5D6}" type="sibTrans" cxnId="{6097FFF8-AD63-4F22-B01C-EFE583649353}">
      <dgm:prSet/>
      <dgm:spPr/>
      <dgm:t>
        <a:bodyPr/>
        <a:lstStyle/>
        <a:p>
          <a:endParaRPr lang="en-US" dirty="0"/>
        </a:p>
      </dgm:t>
    </dgm:pt>
    <dgm:pt modelId="{ED808931-6C77-4E8B-AE50-211E716046F4}">
      <dgm:prSet phldrT="[Text]"/>
      <dgm:spPr/>
      <dgm:t>
        <a:bodyPr/>
        <a:lstStyle/>
        <a:p>
          <a:pPr>
            <a:spcAft>
              <a:spcPts val="0"/>
            </a:spcAft>
          </a:pPr>
          <a:r>
            <a:rPr lang="en-US" dirty="0" smtClean="0"/>
            <a:t>Positive</a:t>
          </a:r>
        </a:p>
        <a:p>
          <a:pPr>
            <a:spcAft>
              <a:spcPts val="0"/>
            </a:spcAft>
          </a:pPr>
          <a:r>
            <a:rPr lang="en-US" dirty="0" smtClean="0"/>
            <a:t>Perceptions of Campus Climate</a:t>
          </a:r>
          <a:endParaRPr lang="en-US" dirty="0"/>
        </a:p>
      </dgm:t>
    </dgm:pt>
    <dgm:pt modelId="{03CA3511-289B-463E-AC87-02105713C87E}" type="parTrans" cxnId="{0BCED0A8-25F0-46F6-BBEE-A08862C143F6}">
      <dgm:prSet/>
      <dgm:spPr/>
      <dgm:t>
        <a:bodyPr/>
        <a:lstStyle/>
        <a:p>
          <a:endParaRPr lang="en-US"/>
        </a:p>
      </dgm:t>
    </dgm:pt>
    <dgm:pt modelId="{3A124D1C-59C7-4AEF-ABF9-D10A82033670}" type="sibTrans" cxnId="{0BCED0A8-25F0-46F6-BBEE-A08862C143F6}">
      <dgm:prSet/>
      <dgm:spPr/>
      <dgm:t>
        <a:bodyPr/>
        <a:lstStyle/>
        <a:p>
          <a:endParaRPr lang="en-US" dirty="0"/>
        </a:p>
      </dgm:t>
    </dgm:pt>
    <dgm:pt modelId="{18E56D78-9027-4C58-8A51-604536312198}">
      <dgm:prSet phldrT="[Text]" custT="1"/>
      <dgm:spPr/>
      <dgm:t>
        <a:bodyPr/>
        <a:lstStyle/>
        <a:p>
          <a:endParaRPr lang="en-US" sz="1100" dirty="0" smtClean="0"/>
        </a:p>
        <a:p>
          <a:endParaRPr lang="en-US" sz="1100" dirty="0" smtClean="0"/>
        </a:p>
        <a:p>
          <a:r>
            <a:rPr lang="en-US" sz="2000" dirty="0" smtClean="0"/>
            <a:t>Success</a:t>
          </a:r>
          <a:endParaRPr lang="en-US" sz="1100" dirty="0" smtClean="0"/>
        </a:p>
        <a:p>
          <a:endParaRPr lang="en-US" sz="1100" dirty="0" smtClean="0"/>
        </a:p>
        <a:p>
          <a:endParaRPr lang="en-US" sz="1100" dirty="0"/>
        </a:p>
      </dgm:t>
    </dgm:pt>
    <dgm:pt modelId="{30008C76-0605-4E87-A075-093A85523E1B}" type="parTrans" cxnId="{2A006EB7-2FA2-4174-9203-5DF93C1866C6}">
      <dgm:prSet/>
      <dgm:spPr/>
      <dgm:t>
        <a:bodyPr/>
        <a:lstStyle/>
        <a:p>
          <a:endParaRPr lang="en-US"/>
        </a:p>
      </dgm:t>
    </dgm:pt>
    <dgm:pt modelId="{587392FC-B388-4ADA-A8D4-96EECE99E22B}" type="sibTrans" cxnId="{2A006EB7-2FA2-4174-9203-5DF93C1866C6}">
      <dgm:prSet/>
      <dgm:spPr/>
      <dgm:t>
        <a:bodyPr/>
        <a:lstStyle/>
        <a:p>
          <a:endParaRPr lang="en-US"/>
        </a:p>
      </dgm:t>
    </dgm:pt>
    <dgm:pt modelId="{A9EFD9DC-51E3-4AB2-BE78-61106A4F5927}" type="pres">
      <dgm:prSet presAssocID="{CA573200-DB49-42BF-91D6-1F2099D526F0}" presName="linearFlow" presStyleCnt="0">
        <dgm:presLayoutVars>
          <dgm:dir/>
          <dgm:resizeHandles val="exact"/>
        </dgm:presLayoutVars>
      </dgm:prSet>
      <dgm:spPr/>
    </dgm:pt>
    <dgm:pt modelId="{FAF8A329-B447-46BC-88BD-B635500C3475}" type="pres">
      <dgm:prSet presAssocID="{CAF63414-7685-482F-9872-E88DA886CE4A}" presName="node" presStyleLbl="node1" presStyleIdx="0" presStyleCnt="3">
        <dgm:presLayoutVars>
          <dgm:bulletEnabled val="1"/>
        </dgm:presLayoutVars>
      </dgm:prSet>
      <dgm:spPr/>
      <dgm:t>
        <a:bodyPr/>
        <a:lstStyle/>
        <a:p>
          <a:endParaRPr lang="en-US"/>
        </a:p>
      </dgm:t>
    </dgm:pt>
    <dgm:pt modelId="{FE526D75-1B1B-471A-B226-4FA9F735CE77}" type="pres">
      <dgm:prSet presAssocID="{DE9FC236-D7B5-47C2-9E28-23C7BEFDA5D6}" presName="spacerL" presStyleCnt="0"/>
      <dgm:spPr/>
    </dgm:pt>
    <dgm:pt modelId="{CEFC4D79-AA54-480E-BB88-A22B3A9096CF}" type="pres">
      <dgm:prSet presAssocID="{DE9FC236-D7B5-47C2-9E28-23C7BEFDA5D6}" presName="sibTrans" presStyleLbl="sibTrans2D1" presStyleIdx="0" presStyleCnt="2"/>
      <dgm:spPr/>
      <dgm:t>
        <a:bodyPr/>
        <a:lstStyle/>
        <a:p>
          <a:endParaRPr lang="en-US"/>
        </a:p>
      </dgm:t>
    </dgm:pt>
    <dgm:pt modelId="{39D40618-8244-46C6-8B67-BEA91A8358D9}" type="pres">
      <dgm:prSet presAssocID="{DE9FC236-D7B5-47C2-9E28-23C7BEFDA5D6}" presName="spacerR" presStyleCnt="0"/>
      <dgm:spPr/>
    </dgm:pt>
    <dgm:pt modelId="{B31C4691-E712-4635-848A-C0FDBD650AB7}" type="pres">
      <dgm:prSet presAssocID="{ED808931-6C77-4E8B-AE50-211E716046F4}" presName="node" presStyleLbl="node1" presStyleIdx="1" presStyleCnt="3">
        <dgm:presLayoutVars>
          <dgm:bulletEnabled val="1"/>
        </dgm:presLayoutVars>
      </dgm:prSet>
      <dgm:spPr/>
      <dgm:t>
        <a:bodyPr/>
        <a:lstStyle/>
        <a:p>
          <a:endParaRPr lang="en-US"/>
        </a:p>
      </dgm:t>
    </dgm:pt>
    <dgm:pt modelId="{3B0D1E01-630E-409A-A947-CB2C587763B0}" type="pres">
      <dgm:prSet presAssocID="{3A124D1C-59C7-4AEF-ABF9-D10A82033670}" presName="spacerL" presStyleCnt="0"/>
      <dgm:spPr/>
    </dgm:pt>
    <dgm:pt modelId="{0F992853-BCFB-48C6-BA47-C4489828F31A}" type="pres">
      <dgm:prSet presAssocID="{3A124D1C-59C7-4AEF-ABF9-D10A82033670}" presName="sibTrans" presStyleLbl="sibTrans2D1" presStyleIdx="1" presStyleCnt="2"/>
      <dgm:spPr/>
      <dgm:t>
        <a:bodyPr/>
        <a:lstStyle/>
        <a:p>
          <a:endParaRPr lang="en-US"/>
        </a:p>
      </dgm:t>
    </dgm:pt>
    <dgm:pt modelId="{E7A94407-5589-45AB-886A-73FAA2719600}" type="pres">
      <dgm:prSet presAssocID="{3A124D1C-59C7-4AEF-ABF9-D10A82033670}" presName="spacerR" presStyleCnt="0"/>
      <dgm:spPr/>
    </dgm:pt>
    <dgm:pt modelId="{E557F611-E701-47A4-A33C-6C86BFD4F02C}" type="pres">
      <dgm:prSet presAssocID="{18E56D78-9027-4C58-8A51-604536312198}" presName="node" presStyleLbl="node1" presStyleIdx="2" presStyleCnt="3">
        <dgm:presLayoutVars>
          <dgm:bulletEnabled val="1"/>
        </dgm:presLayoutVars>
      </dgm:prSet>
      <dgm:spPr/>
      <dgm:t>
        <a:bodyPr/>
        <a:lstStyle/>
        <a:p>
          <a:endParaRPr lang="en-US"/>
        </a:p>
      </dgm:t>
    </dgm:pt>
  </dgm:ptLst>
  <dgm:cxnLst>
    <dgm:cxn modelId="{B3AD42B8-2016-4010-ACC8-F12DAD8DA399}" type="presOf" srcId="{18E56D78-9027-4C58-8A51-604536312198}" destId="{E557F611-E701-47A4-A33C-6C86BFD4F02C}" srcOrd="0" destOrd="0" presId="urn:microsoft.com/office/officeart/2005/8/layout/equation1"/>
    <dgm:cxn modelId="{6097FFF8-AD63-4F22-B01C-EFE583649353}" srcId="{CA573200-DB49-42BF-91D6-1F2099D526F0}" destId="{CAF63414-7685-482F-9872-E88DA886CE4A}" srcOrd="0" destOrd="0" parTransId="{8F6CCC16-F256-409C-B22F-622624E13D68}" sibTransId="{DE9FC236-D7B5-47C2-9E28-23C7BEFDA5D6}"/>
    <dgm:cxn modelId="{BDDCBA15-62B5-4410-A719-7F192903FCB9}" type="presOf" srcId="{3A124D1C-59C7-4AEF-ABF9-D10A82033670}" destId="{0F992853-BCFB-48C6-BA47-C4489828F31A}" srcOrd="0" destOrd="0" presId="urn:microsoft.com/office/officeart/2005/8/layout/equation1"/>
    <dgm:cxn modelId="{324BCF07-0E50-4581-B392-0160E763ADA3}" type="presOf" srcId="{CAF63414-7685-482F-9872-E88DA886CE4A}" destId="{FAF8A329-B447-46BC-88BD-B635500C3475}" srcOrd="0" destOrd="0" presId="urn:microsoft.com/office/officeart/2005/8/layout/equation1"/>
    <dgm:cxn modelId="{2A006EB7-2FA2-4174-9203-5DF93C1866C6}" srcId="{CA573200-DB49-42BF-91D6-1F2099D526F0}" destId="{18E56D78-9027-4C58-8A51-604536312198}" srcOrd="2" destOrd="0" parTransId="{30008C76-0605-4E87-A075-093A85523E1B}" sibTransId="{587392FC-B388-4ADA-A8D4-96EECE99E22B}"/>
    <dgm:cxn modelId="{0BCED0A8-25F0-46F6-BBEE-A08862C143F6}" srcId="{CA573200-DB49-42BF-91D6-1F2099D526F0}" destId="{ED808931-6C77-4E8B-AE50-211E716046F4}" srcOrd="1" destOrd="0" parTransId="{03CA3511-289B-463E-AC87-02105713C87E}" sibTransId="{3A124D1C-59C7-4AEF-ABF9-D10A82033670}"/>
    <dgm:cxn modelId="{95A1267D-4624-4BC9-A98E-F433EC63BFEF}" type="presOf" srcId="{DE9FC236-D7B5-47C2-9E28-23C7BEFDA5D6}" destId="{CEFC4D79-AA54-480E-BB88-A22B3A9096CF}" srcOrd="0" destOrd="0" presId="urn:microsoft.com/office/officeart/2005/8/layout/equation1"/>
    <dgm:cxn modelId="{A7454B23-0D64-4071-9BF9-1A0C08500AEA}" type="presOf" srcId="{CA573200-DB49-42BF-91D6-1F2099D526F0}" destId="{A9EFD9DC-51E3-4AB2-BE78-61106A4F5927}" srcOrd="0" destOrd="0" presId="urn:microsoft.com/office/officeart/2005/8/layout/equation1"/>
    <dgm:cxn modelId="{4893FF6B-0ED5-4FC7-B26E-D9F83158985D}" type="presOf" srcId="{ED808931-6C77-4E8B-AE50-211E716046F4}" destId="{B31C4691-E712-4635-848A-C0FDBD650AB7}" srcOrd="0" destOrd="0" presId="urn:microsoft.com/office/officeart/2005/8/layout/equation1"/>
    <dgm:cxn modelId="{AD6D285B-0A2D-44EA-9AAE-E8CBD4F21D6B}" type="presParOf" srcId="{A9EFD9DC-51E3-4AB2-BE78-61106A4F5927}" destId="{FAF8A329-B447-46BC-88BD-B635500C3475}" srcOrd="0" destOrd="0" presId="urn:microsoft.com/office/officeart/2005/8/layout/equation1"/>
    <dgm:cxn modelId="{C839466C-E676-4032-9B1B-659D8DD86CB8}" type="presParOf" srcId="{A9EFD9DC-51E3-4AB2-BE78-61106A4F5927}" destId="{FE526D75-1B1B-471A-B226-4FA9F735CE77}" srcOrd="1" destOrd="0" presId="urn:microsoft.com/office/officeart/2005/8/layout/equation1"/>
    <dgm:cxn modelId="{9D74BB44-8FCE-4980-92DD-83096F885A26}" type="presParOf" srcId="{A9EFD9DC-51E3-4AB2-BE78-61106A4F5927}" destId="{CEFC4D79-AA54-480E-BB88-A22B3A9096CF}" srcOrd="2" destOrd="0" presId="urn:microsoft.com/office/officeart/2005/8/layout/equation1"/>
    <dgm:cxn modelId="{C221AC7B-BCE8-4FB5-8182-E65135643DE5}" type="presParOf" srcId="{A9EFD9DC-51E3-4AB2-BE78-61106A4F5927}" destId="{39D40618-8244-46C6-8B67-BEA91A8358D9}" srcOrd="3" destOrd="0" presId="urn:microsoft.com/office/officeart/2005/8/layout/equation1"/>
    <dgm:cxn modelId="{25D48CF4-75A8-4BCE-B5E9-D00B0C0EE7A1}" type="presParOf" srcId="{A9EFD9DC-51E3-4AB2-BE78-61106A4F5927}" destId="{B31C4691-E712-4635-848A-C0FDBD650AB7}" srcOrd="4" destOrd="0" presId="urn:microsoft.com/office/officeart/2005/8/layout/equation1"/>
    <dgm:cxn modelId="{79CFF93D-60C7-4E9C-A00C-4D5AA2E585A5}" type="presParOf" srcId="{A9EFD9DC-51E3-4AB2-BE78-61106A4F5927}" destId="{3B0D1E01-630E-409A-A947-CB2C587763B0}" srcOrd="5" destOrd="0" presId="urn:microsoft.com/office/officeart/2005/8/layout/equation1"/>
    <dgm:cxn modelId="{12608130-0C5D-444E-BB63-B4B3774B9594}" type="presParOf" srcId="{A9EFD9DC-51E3-4AB2-BE78-61106A4F5927}" destId="{0F992853-BCFB-48C6-BA47-C4489828F31A}" srcOrd="6" destOrd="0" presId="urn:microsoft.com/office/officeart/2005/8/layout/equation1"/>
    <dgm:cxn modelId="{BB5AB267-3E33-499B-9E03-A1D0D45DA4CA}" type="presParOf" srcId="{A9EFD9DC-51E3-4AB2-BE78-61106A4F5927}" destId="{E7A94407-5589-45AB-886A-73FAA2719600}" srcOrd="7" destOrd="0" presId="urn:microsoft.com/office/officeart/2005/8/layout/equation1"/>
    <dgm:cxn modelId="{01DA932D-6766-498A-8D56-008ABD7FBC5C}" type="presParOf" srcId="{A9EFD9DC-51E3-4AB2-BE78-61106A4F5927}" destId="{E557F611-E701-47A4-A33C-6C86BFD4F02C}"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0E78BE0-9F53-43B6-95D4-83399B94B9E4}" type="doc">
      <dgm:prSet loTypeId="urn:microsoft.com/office/officeart/2005/8/layout/process4" loCatId="process" qsTypeId="urn:microsoft.com/office/officeart/2005/8/quickstyle/simple1" qsCatId="simple" csTypeId="urn:microsoft.com/office/officeart/2005/8/colors/accent0_3" csCatId="mainScheme" phldr="1"/>
      <dgm:spPr/>
      <dgm:t>
        <a:bodyPr/>
        <a:lstStyle/>
        <a:p>
          <a:endParaRPr lang="en-US"/>
        </a:p>
      </dgm:t>
    </dgm:pt>
    <dgm:pt modelId="{B7AEBEB5-6D87-4E71-AB3C-A5FE3799DA25}">
      <dgm:prSet phldrT="[Text]"/>
      <dgm:spPr/>
      <dgm:t>
        <a:bodyPr/>
        <a:lstStyle/>
        <a:p>
          <a:r>
            <a:rPr lang="en-US" dirty="0" smtClean="0"/>
            <a:t>NASPA/NGLTF Grants </a:t>
          </a:r>
          <a:endParaRPr lang="en-US" dirty="0"/>
        </a:p>
      </dgm:t>
    </dgm:pt>
    <dgm:pt modelId="{66A75A49-E7E6-4A7C-9977-79B529AF07E6}" type="parTrans" cxnId="{42358EE2-FA12-4083-BAD1-80D795A9963F}">
      <dgm:prSet/>
      <dgm:spPr/>
      <dgm:t>
        <a:bodyPr/>
        <a:lstStyle/>
        <a:p>
          <a:endParaRPr lang="en-US"/>
        </a:p>
      </dgm:t>
    </dgm:pt>
    <dgm:pt modelId="{846AE524-9340-4A29-BD60-B3D02B011ECA}" type="sibTrans" cxnId="{42358EE2-FA12-4083-BAD1-80D795A9963F}">
      <dgm:prSet/>
      <dgm:spPr/>
      <dgm:t>
        <a:bodyPr/>
        <a:lstStyle/>
        <a:p>
          <a:endParaRPr lang="en-US"/>
        </a:p>
      </dgm:t>
    </dgm:pt>
    <dgm:pt modelId="{A2DC1272-6EE2-4820-AFFE-6DE90A9AEB09}">
      <dgm:prSet phldrT="[Text]" custT="1"/>
      <dgm:spPr/>
      <dgm:t>
        <a:bodyPr/>
        <a:lstStyle/>
        <a:p>
          <a:r>
            <a:rPr lang="en-US" sz="2000" dirty="0" smtClean="0"/>
            <a:t>Underrepresented/underserved faculty/staff/students</a:t>
          </a:r>
          <a:endParaRPr lang="en-US" sz="2000" dirty="0"/>
        </a:p>
      </dgm:t>
    </dgm:pt>
    <dgm:pt modelId="{9A17E7E9-28BA-4970-9323-DB32590A1E5E}" type="parTrans" cxnId="{5F8BD4CA-C5F6-4978-9DA4-BD9BA884F02A}">
      <dgm:prSet/>
      <dgm:spPr/>
      <dgm:t>
        <a:bodyPr/>
        <a:lstStyle/>
        <a:p>
          <a:endParaRPr lang="en-US"/>
        </a:p>
      </dgm:t>
    </dgm:pt>
    <dgm:pt modelId="{5492F475-BFA6-4101-BE65-4E650FFFE5C4}" type="sibTrans" cxnId="{5F8BD4CA-C5F6-4978-9DA4-BD9BA884F02A}">
      <dgm:prSet/>
      <dgm:spPr/>
      <dgm:t>
        <a:bodyPr/>
        <a:lstStyle/>
        <a:p>
          <a:endParaRPr lang="en-US"/>
        </a:p>
      </dgm:t>
    </dgm:pt>
    <dgm:pt modelId="{80F645EA-50B8-4F39-89D0-DAC6E8A5E065}">
      <dgm:prSet phldrT="[Text]" custT="1"/>
      <dgm:spPr/>
      <dgm:t>
        <a:bodyPr/>
        <a:lstStyle/>
        <a:p>
          <a:r>
            <a:rPr lang="en-US" sz="2400" dirty="0" smtClean="0"/>
            <a:t>30 Campuses</a:t>
          </a:r>
          <a:endParaRPr lang="en-US" sz="2400" dirty="0"/>
        </a:p>
      </dgm:t>
    </dgm:pt>
    <dgm:pt modelId="{8C17D5FE-E23A-478C-8F98-954D9D902FD3}" type="parTrans" cxnId="{4EC81886-2A40-4F81-BA0E-B4F90F91A29D}">
      <dgm:prSet/>
      <dgm:spPr/>
      <dgm:t>
        <a:bodyPr/>
        <a:lstStyle/>
        <a:p>
          <a:endParaRPr lang="en-US"/>
        </a:p>
      </dgm:t>
    </dgm:pt>
    <dgm:pt modelId="{8EAD0007-8FD7-494F-BCF4-B55DE5FD86EE}" type="sibTrans" cxnId="{4EC81886-2A40-4F81-BA0E-B4F90F91A29D}">
      <dgm:prSet/>
      <dgm:spPr/>
      <dgm:t>
        <a:bodyPr/>
        <a:lstStyle/>
        <a:p>
          <a:endParaRPr lang="en-US"/>
        </a:p>
      </dgm:t>
    </dgm:pt>
    <dgm:pt modelId="{B16494EE-D85F-44DA-A149-841CB13B8FE9}">
      <dgm:prSet phldrT="[Text]" custT="1"/>
      <dgm:spPr/>
      <dgm:t>
        <a:bodyPr/>
        <a:lstStyle/>
        <a:p>
          <a:r>
            <a:rPr lang="en-US" sz="3200" dirty="0" smtClean="0"/>
            <a:t>Survey Instr</a:t>
          </a:r>
          <a:r>
            <a:rPr lang="en-US" sz="3000" dirty="0" smtClean="0"/>
            <a:t>ument</a:t>
          </a:r>
          <a:endParaRPr lang="en-US" sz="3000" dirty="0"/>
        </a:p>
      </dgm:t>
    </dgm:pt>
    <dgm:pt modelId="{AE305D68-E722-491B-BA76-7177C26AE9EA}" type="parTrans" cxnId="{3590883B-C873-43BF-AB23-F046ED391BC9}">
      <dgm:prSet/>
      <dgm:spPr/>
      <dgm:t>
        <a:bodyPr/>
        <a:lstStyle/>
        <a:p>
          <a:endParaRPr lang="en-US"/>
        </a:p>
      </dgm:t>
    </dgm:pt>
    <dgm:pt modelId="{FD76D345-0578-477A-ABE0-A7715DA5806A}" type="sibTrans" cxnId="{3590883B-C873-43BF-AB23-F046ED391BC9}">
      <dgm:prSet/>
      <dgm:spPr/>
      <dgm:t>
        <a:bodyPr/>
        <a:lstStyle/>
        <a:p>
          <a:endParaRPr lang="en-US"/>
        </a:p>
      </dgm:t>
    </dgm:pt>
    <dgm:pt modelId="{0D577F63-87D1-4801-BFBD-4A842D95CA6E}">
      <dgm:prSet phldrT="[Text]" custT="1"/>
      <dgm:spPr/>
      <dgm:t>
        <a:bodyPr/>
        <a:lstStyle/>
        <a:p>
          <a:r>
            <a:rPr lang="en-US" sz="1800" dirty="0" smtClean="0"/>
            <a:t>Meta-analysis of diversity assessment tools from 35 institutions</a:t>
          </a:r>
          <a:endParaRPr lang="en-US" sz="1800" dirty="0"/>
        </a:p>
      </dgm:t>
    </dgm:pt>
    <dgm:pt modelId="{DF1204BA-C382-4360-A1AF-9DC3D32C2224}" type="parTrans" cxnId="{C6EE26DB-9AC2-46B9-B757-27096AC420E6}">
      <dgm:prSet/>
      <dgm:spPr/>
      <dgm:t>
        <a:bodyPr/>
        <a:lstStyle/>
        <a:p>
          <a:endParaRPr lang="en-US"/>
        </a:p>
      </dgm:t>
    </dgm:pt>
    <dgm:pt modelId="{97208932-A0C1-4C30-AC81-403F3004CCD5}" type="sibTrans" cxnId="{C6EE26DB-9AC2-46B9-B757-27096AC420E6}">
      <dgm:prSet/>
      <dgm:spPr/>
      <dgm:t>
        <a:bodyPr/>
        <a:lstStyle/>
        <a:p>
          <a:endParaRPr lang="en-US"/>
        </a:p>
      </dgm:t>
    </dgm:pt>
    <dgm:pt modelId="{B72FB23F-C8FA-4A30-983E-E8AB5D4D304E}">
      <dgm:prSet phldrT="[Text]" custT="1"/>
      <dgm:spPr/>
      <dgm:t>
        <a:bodyPr/>
        <a:lstStyle/>
        <a:p>
          <a:r>
            <a:rPr lang="en-US" sz="2000" dirty="0" smtClean="0"/>
            <a:t>Paper/Pencil only</a:t>
          </a:r>
          <a:endParaRPr lang="en-US" sz="2800" dirty="0"/>
        </a:p>
      </dgm:t>
    </dgm:pt>
    <dgm:pt modelId="{C899FF31-A4BE-408A-BF20-464C7D1E73D2}" type="parTrans" cxnId="{08C30641-5F2C-4370-872A-C7C7DAFA09BF}">
      <dgm:prSet/>
      <dgm:spPr/>
      <dgm:t>
        <a:bodyPr/>
        <a:lstStyle/>
        <a:p>
          <a:endParaRPr lang="en-US"/>
        </a:p>
      </dgm:t>
    </dgm:pt>
    <dgm:pt modelId="{1431FA8D-FED2-46DB-A34D-BE2F71397701}" type="sibTrans" cxnId="{08C30641-5F2C-4370-872A-C7C7DAFA09BF}">
      <dgm:prSet/>
      <dgm:spPr/>
      <dgm:t>
        <a:bodyPr/>
        <a:lstStyle/>
        <a:p>
          <a:endParaRPr lang="en-US"/>
        </a:p>
      </dgm:t>
    </dgm:pt>
    <dgm:pt modelId="{1F39E801-89A7-4191-AC2E-E136C3B27A7B}" type="pres">
      <dgm:prSet presAssocID="{40E78BE0-9F53-43B6-95D4-83399B94B9E4}" presName="Name0" presStyleCnt="0">
        <dgm:presLayoutVars>
          <dgm:dir/>
          <dgm:animLvl val="lvl"/>
          <dgm:resizeHandles val="exact"/>
        </dgm:presLayoutVars>
      </dgm:prSet>
      <dgm:spPr/>
      <dgm:t>
        <a:bodyPr/>
        <a:lstStyle/>
        <a:p>
          <a:endParaRPr lang="en-US"/>
        </a:p>
      </dgm:t>
    </dgm:pt>
    <dgm:pt modelId="{E9C56199-DB51-4EDE-B92A-CEC0DC8B9FB6}" type="pres">
      <dgm:prSet presAssocID="{B16494EE-D85F-44DA-A149-841CB13B8FE9}" presName="boxAndChildren" presStyleCnt="0"/>
      <dgm:spPr/>
      <dgm:t>
        <a:bodyPr/>
        <a:lstStyle/>
        <a:p>
          <a:endParaRPr lang="en-US"/>
        </a:p>
      </dgm:t>
    </dgm:pt>
    <dgm:pt modelId="{F9F373DD-515D-4D63-93BF-B7A312BAB286}" type="pres">
      <dgm:prSet presAssocID="{B16494EE-D85F-44DA-A149-841CB13B8FE9}" presName="parentTextBox" presStyleLbl="node1" presStyleIdx="0" presStyleCnt="2"/>
      <dgm:spPr/>
      <dgm:t>
        <a:bodyPr/>
        <a:lstStyle/>
        <a:p>
          <a:endParaRPr lang="en-US"/>
        </a:p>
      </dgm:t>
    </dgm:pt>
    <dgm:pt modelId="{583FAF96-5820-4125-9B39-33290ECD43E6}" type="pres">
      <dgm:prSet presAssocID="{B16494EE-D85F-44DA-A149-841CB13B8FE9}" presName="entireBox" presStyleLbl="node1" presStyleIdx="0" presStyleCnt="2"/>
      <dgm:spPr/>
      <dgm:t>
        <a:bodyPr/>
        <a:lstStyle/>
        <a:p>
          <a:endParaRPr lang="en-US"/>
        </a:p>
      </dgm:t>
    </dgm:pt>
    <dgm:pt modelId="{320A9162-C40C-4019-A137-B6DBF6316257}" type="pres">
      <dgm:prSet presAssocID="{B16494EE-D85F-44DA-A149-841CB13B8FE9}" presName="descendantBox" presStyleCnt="0"/>
      <dgm:spPr/>
      <dgm:t>
        <a:bodyPr/>
        <a:lstStyle/>
        <a:p>
          <a:endParaRPr lang="en-US"/>
        </a:p>
      </dgm:t>
    </dgm:pt>
    <dgm:pt modelId="{E0D2FD0D-ACC2-43D2-9B78-18A3C2062042}" type="pres">
      <dgm:prSet presAssocID="{0D577F63-87D1-4801-BFBD-4A842D95CA6E}" presName="childTextBox" presStyleLbl="fgAccFollowNode1" presStyleIdx="0" presStyleCnt="4">
        <dgm:presLayoutVars>
          <dgm:bulletEnabled val="1"/>
        </dgm:presLayoutVars>
      </dgm:prSet>
      <dgm:spPr/>
      <dgm:t>
        <a:bodyPr/>
        <a:lstStyle/>
        <a:p>
          <a:endParaRPr lang="en-US"/>
        </a:p>
      </dgm:t>
    </dgm:pt>
    <dgm:pt modelId="{F8C88273-94B2-4AE6-9A1E-6C614D36E782}" type="pres">
      <dgm:prSet presAssocID="{B72FB23F-C8FA-4A30-983E-E8AB5D4D304E}" presName="childTextBox" presStyleLbl="fgAccFollowNode1" presStyleIdx="1" presStyleCnt="4">
        <dgm:presLayoutVars>
          <dgm:bulletEnabled val="1"/>
        </dgm:presLayoutVars>
      </dgm:prSet>
      <dgm:spPr/>
      <dgm:t>
        <a:bodyPr/>
        <a:lstStyle/>
        <a:p>
          <a:endParaRPr lang="en-US"/>
        </a:p>
      </dgm:t>
    </dgm:pt>
    <dgm:pt modelId="{85ABCD4B-E958-410D-BEAF-9B7A29FD44A9}" type="pres">
      <dgm:prSet presAssocID="{846AE524-9340-4A29-BD60-B3D02B011ECA}" presName="sp" presStyleCnt="0"/>
      <dgm:spPr/>
      <dgm:t>
        <a:bodyPr/>
        <a:lstStyle/>
        <a:p>
          <a:endParaRPr lang="en-US"/>
        </a:p>
      </dgm:t>
    </dgm:pt>
    <dgm:pt modelId="{236D8555-9831-4B8D-9BD2-D54EF8B8DB34}" type="pres">
      <dgm:prSet presAssocID="{B7AEBEB5-6D87-4E71-AB3C-A5FE3799DA25}" presName="arrowAndChildren" presStyleCnt="0"/>
      <dgm:spPr/>
      <dgm:t>
        <a:bodyPr/>
        <a:lstStyle/>
        <a:p>
          <a:endParaRPr lang="en-US"/>
        </a:p>
      </dgm:t>
    </dgm:pt>
    <dgm:pt modelId="{7E807E49-B4EC-4773-BC6C-F955C56B8EE6}" type="pres">
      <dgm:prSet presAssocID="{B7AEBEB5-6D87-4E71-AB3C-A5FE3799DA25}" presName="parentTextArrow" presStyleLbl="node1" presStyleIdx="0" presStyleCnt="2"/>
      <dgm:spPr/>
      <dgm:t>
        <a:bodyPr/>
        <a:lstStyle/>
        <a:p>
          <a:endParaRPr lang="en-US"/>
        </a:p>
      </dgm:t>
    </dgm:pt>
    <dgm:pt modelId="{2B37BAE3-990F-43C6-B9D9-587A84108CB8}" type="pres">
      <dgm:prSet presAssocID="{B7AEBEB5-6D87-4E71-AB3C-A5FE3799DA25}" presName="arrow" presStyleLbl="node1" presStyleIdx="1" presStyleCnt="2" custLinFactNeighborX="958" custLinFactNeighborY="-74"/>
      <dgm:spPr/>
      <dgm:t>
        <a:bodyPr/>
        <a:lstStyle/>
        <a:p>
          <a:endParaRPr lang="en-US"/>
        </a:p>
      </dgm:t>
    </dgm:pt>
    <dgm:pt modelId="{68BE4BD2-F9F2-4B9E-927F-570E368F4D04}" type="pres">
      <dgm:prSet presAssocID="{B7AEBEB5-6D87-4E71-AB3C-A5FE3799DA25}" presName="descendantArrow" presStyleCnt="0"/>
      <dgm:spPr/>
      <dgm:t>
        <a:bodyPr/>
        <a:lstStyle/>
        <a:p>
          <a:endParaRPr lang="en-US"/>
        </a:p>
      </dgm:t>
    </dgm:pt>
    <dgm:pt modelId="{26E4A81A-F5C2-40EC-8D7D-B0F75A7B93EF}" type="pres">
      <dgm:prSet presAssocID="{A2DC1272-6EE2-4820-AFFE-6DE90A9AEB09}" presName="childTextArrow" presStyleLbl="fgAccFollowNode1" presStyleIdx="2" presStyleCnt="4">
        <dgm:presLayoutVars>
          <dgm:bulletEnabled val="1"/>
        </dgm:presLayoutVars>
      </dgm:prSet>
      <dgm:spPr/>
      <dgm:t>
        <a:bodyPr/>
        <a:lstStyle/>
        <a:p>
          <a:endParaRPr lang="en-US"/>
        </a:p>
      </dgm:t>
    </dgm:pt>
    <dgm:pt modelId="{94333511-C41B-4E9D-B691-87F5BED3F495}" type="pres">
      <dgm:prSet presAssocID="{80F645EA-50B8-4F39-89D0-DAC6E8A5E065}" presName="childTextArrow" presStyleLbl="fgAccFollowNode1" presStyleIdx="3" presStyleCnt="4">
        <dgm:presLayoutVars>
          <dgm:bulletEnabled val="1"/>
        </dgm:presLayoutVars>
      </dgm:prSet>
      <dgm:spPr/>
      <dgm:t>
        <a:bodyPr/>
        <a:lstStyle/>
        <a:p>
          <a:endParaRPr lang="en-US"/>
        </a:p>
      </dgm:t>
    </dgm:pt>
  </dgm:ptLst>
  <dgm:cxnLst>
    <dgm:cxn modelId="{BE6F07BD-230F-4E93-A8CA-383AC88CD2F9}" type="presOf" srcId="{A2DC1272-6EE2-4820-AFFE-6DE90A9AEB09}" destId="{26E4A81A-F5C2-40EC-8D7D-B0F75A7B93EF}" srcOrd="0" destOrd="0" presId="urn:microsoft.com/office/officeart/2005/8/layout/process4"/>
    <dgm:cxn modelId="{AF15BF43-BF30-4315-AC8B-BBA1CC5925FE}" type="presOf" srcId="{80F645EA-50B8-4F39-89D0-DAC6E8A5E065}" destId="{94333511-C41B-4E9D-B691-87F5BED3F495}" srcOrd="0" destOrd="0" presId="urn:microsoft.com/office/officeart/2005/8/layout/process4"/>
    <dgm:cxn modelId="{4EC81886-2A40-4F81-BA0E-B4F90F91A29D}" srcId="{B7AEBEB5-6D87-4E71-AB3C-A5FE3799DA25}" destId="{80F645EA-50B8-4F39-89D0-DAC6E8A5E065}" srcOrd="1" destOrd="0" parTransId="{8C17D5FE-E23A-478C-8F98-954D9D902FD3}" sibTransId="{8EAD0007-8FD7-494F-BCF4-B55DE5FD86EE}"/>
    <dgm:cxn modelId="{5F8BD4CA-C5F6-4978-9DA4-BD9BA884F02A}" srcId="{B7AEBEB5-6D87-4E71-AB3C-A5FE3799DA25}" destId="{A2DC1272-6EE2-4820-AFFE-6DE90A9AEB09}" srcOrd="0" destOrd="0" parTransId="{9A17E7E9-28BA-4970-9323-DB32590A1E5E}" sibTransId="{5492F475-BFA6-4101-BE65-4E650FFFE5C4}"/>
    <dgm:cxn modelId="{6BF45693-208E-47A9-A952-BC59DD3589CF}" type="presOf" srcId="{B7AEBEB5-6D87-4E71-AB3C-A5FE3799DA25}" destId="{7E807E49-B4EC-4773-BC6C-F955C56B8EE6}" srcOrd="0" destOrd="0" presId="urn:microsoft.com/office/officeart/2005/8/layout/process4"/>
    <dgm:cxn modelId="{42358EE2-FA12-4083-BAD1-80D795A9963F}" srcId="{40E78BE0-9F53-43B6-95D4-83399B94B9E4}" destId="{B7AEBEB5-6D87-4E71-AB3C-A5FE3799DA25}" srcOrd="0" destOrd="0" parTransId="{66A75A49-E7E6-4A7C-9977-79B529AF07E6}" sibTransId="{846AE524-9340-4A29-BD60-B3D02B011ECA}"/>
    <dgm:cxn modelId="{46850EF2-073B-41DF-B0C0-A4D6E4AD1852}" type="presOf" srcId="{0D577F63-87D1-4801-BFBD-4A842D95CA6E}" destId="{E0D2FD0D-ACC2-43D2-9B78-18A3C2062042}" srcOrd="0" destOrd="0" presId="urn:microsoft.com/office/officeart/2005/8/layout/process4"/>
    <dgm:cxn modelId="{CCCBC114-8DC7-4BED-BADD-EB460FBF297D}" type="presOf" srcId="{B7AEBEB5-6D87-4E71-AB3C-A5FE3799DA25}" destId="{2B37BAE3-990F-43C6-B9D9-587A84108CB8}" srcOrd="1" destOrd="0" presId="urn:microsoft.com/office/officeart/2005/8/layout/process4"/>
    <dgm:cxn modelId="{16FCF9F6-992B-49BC-AF2A-7C9EE2F3E26D}" type="presOf" srcId="{B16494EE-D85F-44DA-A149-841CB13B8FE9}" destId="{583FAF96-5820-4125-9B39-33290ECD43E6}" srcOrd="1" destOrd="0" presId="urn:microsoft.com/office/officeart/2005/8/layout/process4"/>
    <dgm:cxn modelId="{3590883B-C873-43BF-AB23-F046ED391BC9}" srcId="{40E78BE0-9F53-43B6-95D4-83399B94B9E4}" destId="{B16494EE-D85F-44DA-A149-841CB13B8FE9}" srcOrd="1" destOrd="0" parTransId="{AE305D68-E722-491B-BA76-7177C26AE9EA}" sibTransId="{FD76D345-0578-477A-ABE0-A7715DA5806A}"/>
    <dgm:cxn modelId="{C6EE26DB-9AC2-46B9-B757-27096AC420E6}" srcId="{B16494EE-D85F-44DA-A149-841CB13B8FE9}" destId="{0D577F63-87D1-4801-BFBD-4A842D95CA6E}" srcOrd="0" destOrd="0" parTransId="{DF1204BA-C382-4360-A1AF-9DC3D32C2224}" sibTransId="{97208932-A0C1-4C30-AC81-403F3004CCD5}"/>
    <dgm:cxn modelId="{CF00486C-457C-4BAD-AEB0-1510021AB9DF}" type="presOf" srcId="{40E78BE0-9F53-43B6-95D4-83399B94B9E4}" destId="{1F39E801-89A7-4191-AC2E-E136C3B27A7B}" srcOrd="0" destOrd="0" presId="urn:microsoft.com/office/officeart/2005/8/layout/process4"/>
    <dgm:cxn modelId="{7494260A-CDC4-488D-91A2-92C398AB88FC}" type="presOf" srcId="{B72FB23F-C8FA-4A30-983E-E8AB5D4D304E}" destId="{F8C88273-94B2-4AE6-9A1E-6C614D36E782}" srcOrd="0" destOrd="0" presId="urn:microsoft.com/office/officeart/2005/8/layout/process4"/>
    <dgm:cxn modelId="{08C30641-5F2C-4370-872A-C7C7DAFA09BF}" srcId="{B16494EE-D85F-44DA-A149-841CB13B8FE9}" destId="{B72FB23F-C8FA-4A30-983E-E8AB5D4D304E}" srcOrd="1" destOrd="0" parTransId="{C899FF31-A4BE-408A-BF20-464C7D1E73D2}" sibTransId="{1431FA8D-FED2-46DB-A34D-BE2F71397701}"/>
    <dgm:cxn modelId="{FD5B7501-E202-4A6A-A979-6CF828A2DC81}" type="presOf" srcId="{B16494EE-D85F-44DA-A149-841CB13B8FE9}" destId="{F9F373DD-515D-4D63-93BF-B7A312BAB286}" srcOrd="0" destOrd="0" presId="urn:microsoft.com/office/officeart/2005/8/layout/process4"/>
    <dgm:cxn modelId="{DE1438AF-BE3B-435B-9A68-082C6975BA5E}" type="presParOf" srcId="{1F39E801-89A7-4191-AC2E-E136C3B27A7B}" destId="{E9C56199-DB51-4EDE-B92A-CEC0DC8B9FB6}" srcOrd="0" destOrd="0" presId="urn:microsoft.com/office/officeart/2005/8/layout/process4"/>
    <dgm:cxn modelId="{36434627-44B5-4BBE-B0C5-9BC268138969}" type="presParOf" srcId="{E9C56199-DB51-4EDE-B92A-CEC0DC8B9FB6}" destId="{F9F373DD-515D-4D63-93BF-B7A312BAB286}" srcOrd="0" destOrd="0" presId="urn:microsoft.com/office/officeart/2005/8/layout/process4"/>
    <dgm:cxn modelId="{335E77D5-DC00-4E1D-9409-B09DD82417EB}" type="presParOf" srcId="{E9C56199-DB51-4EDE-B92A-CEC0DC8B9FB6}" destId="{583FAF96-5820-4125-9B39-33290ECD43E6}" srcOrd="1" destOrd="0" presId="urn:microsoft.com/office/officeart/2005/8/layout/process4"/>
    <dgm:cxn modelId="{595EC93E-BD3D-4452-BD33-677F0236E15F}" type="presParOf" srcId="{E9C56199-DB51-4EDE-B92A-CEC0DC8B9FB6}" destId="{320A9162-C40C-4019-A137-B6DBF6316257}" srcOrd="2" destOrd="0" presId="urn:microsoft.com/office/officeart/2005/8/layout/process4"/>
    <dgm:cxn modelId="{C73A7A89-E3A9-417F-BF41-2240B9E3D0A9}" type="presParOf" srcId="{320A9162-C40C-4019-A137-B6DBF6316257}" destId="{E0D2FD0D-ACC2-43D2-9B78-18A3C2062042}" srcOrd="0" destOrd="0" presId="urn:microsoft.com/office/officeart/2005/8/layout/process4"/>
    <dgm:cxn modelId="{1B954D88-A488-4BA3-AC4A-59DF82F2B6E2}" type="presParOf" srcId="{320A9162-C40C-4019-A137-B6DBF6316257}" destId="{F8C88273-94B2-4AE6-9A1E-6C614D36E782}" srcOrd="1" destOrd="0" presId="urn:microsoft.com/office/officeart/2005/8/layout/process4"/>
    <dgm:cxn modelId="{B711FBCE-CDAF-4D4C-A28C-6C26074640C1}" type="presParOf" srcId="{1F39E801-89A7-4191-AC2E-E136C3B27A7B}" destId="{85ABCD4B-E958-410D-BEAF-9B7A29FD44A9}" srcOrd="1" destOrd="0" presId="urn:microsoft.com/office/officeart/2005/8/layout/process4"/>
    <dgm:cxn modelId="{009B6A61-F2D8-4E51-BDCD-DBD000255138}" type="presParOf" srcId="{1F39E801-89A7-4191-AC2E-E136C3B27A7B}" destId="{236D8555-9831-4B8D-9BD2-D54EF8B8DB34}" srcOrd="2" destOrd="0" presId="urn:microsoft.com/office/officeart/2005/8/layout/process4"/>
    <dgm:cxn modelId="{C2B2C239-3911-4B5B-B998-101DE1DCEC27}" type="presParOf" srcId="{236D8555-9831-4B8D-9BD2-D54EF8B8DB34}" destId="{7E807E49-B4EC-4773-BC6C-F955C56B8EE6}" srcOrd="0" destOrd="0" presId="urn:microsoft.com/office/officeart/2005/8/layout/process4"/>
    <dgm:cxn modelId="{2EBC8111-B038-41BB-BB44-A052FEF15772}" type="presParOf" srcId="{236D8555-9831-4B8D-9BD2-D54EF8B8DB34}" destId="{2B37BAE3-990F-43C6-B9D9-587A84108CB8}" srcOrd="1" destOrd="0" presId="urn:microsoft.com/office/officeart/2005/8/layout/process4"/>
    <dgm:cxn modelId="{D40D1FEB-D5E3-4BFA-92F8-73185562C1B4}" type="presParOf" srcId="{236D8555-9831-4B8D-9BD2-D54EF8B8DB34}" destId="{68BE4BD2-F9F2-4B9E-927F-570E368F4D04}" srcOrd="2" destOrd="0" presId="urn:microsoft.com/office/officeart/2005/8/layout/process4"/>
    <dgm:cxn modelId="{B3211E74-A226-407E-9D48-B39F1021E36E}" type="presParOf" srcId="{68BE4BD2-F9F2-4B9E-927F-570E368F4D04}" destId="{26E4A81A-F5C2-40EC-8D7D-B0F75A7B93EF}" srcOrd="0" destOrd="0" presId="urn:microsoft.com/office/officeart/2005/8/layout/process4"/>
    <dgm:cxn modelId="{F4E82883-7004-415E-BBD6-5BD1E7157D15}" type="presParOf" srcId="{68BE4BD2-F9F2-4B9E-927F-570E368F4D04}" destId="{94333511-C41B-4E9D-B691-87F5BED3F495}"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0B0B257-B649-4786-BE34-65D9769E63A8}" type="doc">
      <dgm:prSet loTypeId="urn:microsoft.com/office/officeart/2005/8/layout/hierarchy2" loCatId="hierarchy" qsTypeId="urn:microsoft.com/office/officeart/2005/8/quickstyle/simple1" qsCatId="simple" csTypeId="urn:microsoft.com/office/officeart/2005/8/colors/accent0_3" csCatId="mainScheme" phldr="1"/>
      <dgm:spPr/>
      <dgm:t>
        <a:bodyPr/>
        <a:lstStyle/>
        <a:p>
          <a:endParaRPr lang="en-US"/>
        </a:p>
      </dgm:t>
    </dgm:pt>
    <dgm:pt modelId="{B3A9A11E-55C4-4E66-ACAB-2810965452A5}">
      <dgm:prSet phldrT="[Text]" custT="1"/>
      <dgm:spPr/>
      <dgm:t>
        <a:bodyPr/>
        <a:lstStyle/>
        <a:p>
          <a:r>
            <a:rPr lang="en-US" sz="2400" dirty="0" smtClean="0"/>
            <a:t>Having at least one alcohol or drug abuse disorder (</a:t>
          </a:r>
          <a:r>
            <a:rPr lang="en-US" sz="2000" dirty="0" smtClean="0"/>
            <a:t>DSM IV TR</a:t>
          </a:r>
          <a:r>
            <a:rPr lang="en-US" sz="2400" dirty="0" smtClean="0"/>
            <a:t>)</a:t>
          </a:r>
          <a:endParaRPr lang="en-US" sz="2400" dirty="0"/>
        </a:p>
      </dgm:t>
    </dgm:pt>
    <dgm:pt modelId="{5F6F34CB-A8B7-4D3A-A7DF-ABE719DFEB36}" type="parTrans" cxnId="{6E9FCE69-2AD9-4C6A-823A-623A91510085}">
      <dgm:prSet/>
      <dgm:spPr/>
      <dgm:t>
        <a:bodyPr/>
        <a:lstStyle/>
        <a:p>
          <a:endParaRPr lang="en-US"/>
        </a:p>
      </dgm:t>
    </dgm:pt>
    <dgm:pt modelId="{1FDD2287-3DB0-4751-A7F8-788D7658B238}" type="sibTrans" cxnId="{6E9FCE69-2AD9-4C6A-823A-623A91510085}">
      <dgm:prSet/>
      <dgm:spPr/>
      <dgm:t>
        <a:bodyPr/>
        <a:lstStyle/>
        <a:p>
          <a:endParaRPr lang="en-US"/>
        </a:p>
      </dgm:t>
    </dgm:pt>
    <dgm:pt modelId="{AF89082A-8A01-40CB-8E25-AD3B4E88EA85}">
      <dgm:prSet phldrT="[Text]" custT="1"/>
      <dgm:spPr/>
      <dgm:t>
        <a:bodyPr/>
        <a:lstStyle/>
        <a:p>
          <a:r>
            <a:rPr lang="en-US" sz="3200" dirty="0" smtClean="0"/>
            <a:t>Internalized homophobia</a:t>
          </a:r>
          <a:endParaRPr lang="en-US" sz="3200" dirty="0"/>
        </a:p>
      </dgm:t>
    </dgm:pt>
    <dgm:pt modelId="{E077FC97-AF1D-406E-9FA8-0365FE55E63E}" type="parTrans" cxnId="{2D403A27-18E8-457A-8732-E8015D13B582}">
      <dgm:prSet/>
      <dgm:spPr/>
      <dgm:t>
        <a:bodyPr/>
        <a:lstStyle/>
        <a:p>
          <a:endParaRPr lang="en-US" dirty="0"/>
        </a:p>
      </dgm:t>
    </dgm:pt>
    <dgm:pt modelId="{7F68E9AE-09D4-4767-B121-A6690198BB86}" type="sibTrans" cxnId="{2D403A27-18E8-457A-8732-E8015D13B582}">
      <dgm:prSet/>
      <dgm:spPr/>
      <dgm:t>
        <a:bodyPr/>
        <a:lstStyle/>
        <a:p>
          <a:endParaRPr lang="en-US"/>
        </a:p>
      </dgm:t>
    </dgm:pt>
    <dgm:pt modelId="{4726FBA9-A09D-4126-B6B5-80F288C8F579}">
      <dgm:prSet phldrT="[Text]" custT="1"/>
      <dgm:spPr/>
      <dgm:t>
        <a:bodyPr/>
        <a:lstStyle/>
        <a:p>
          <a:r>
            <a:rPr lang="en-US" sz="3600" dirty="0" smtClean="0"/>
            <a:t>Heterosexist events</a:t>
          </a:r>
          <a:endParaRPr lang="en-US" sz="3600" dirty="0"/>
        </a:p>
      </dgm:t>
    </dgm:pt>
    <dgm:pt modelId="{660FF29B-2DB2-4300-ACC4-925ED64F486C}" type="parTrans" cxnId="{A2382083-0ACA-438E-AA5B-681544D9A700}">
      <dgm:prSet/>
      <dgm:spPr/>
      <dgm:t>
        <a:bodyPr/>
        <a:lstStyle/>
        <a:p>
          <a:endParaRPr lang="en-US" dirty="0"/>
        </a:p>
      </dgm:t>
    </dgm:pt>
    <dgm:pt modelId="{B11ADA56-5E72-46BB-B369-D9F8DFD86DB2}" type="sibTrans" cxnId="{A2382083-0ACA-438E-AA5B-681544D9A700}">
      <dgm:prSet/>
      <dgm:spPr/>
      <dgm:t>
        <a:bodyPr/>
        <a:lstStyle/>
        <a:p>
          <a:endParaRPr lang="en-US"/>
        </a:p>
      </dgm:t>
    </dgm:pt>
    <dgm:pt modelId="{4682436C-BB07-4E84-ACF0-2B28493B069E}" type="pres">
      <dgm:prSet presAssocID="{90B0B257-B649-4786-BE34-65D9769E63A8}" presName="diagram" presStyleCnt="0">
        <dgm:presLayoutVars>
          <dgm:chPref val="1"/>
          <dgm:dir/>
          <dgm:animOne val="branch"/>
          <dgm:animLvl val="lvl"/>
          <dgm:resizeHandles val="exact"/>
        </dgm:presLayoutVars>
      </dgm:prSet>
      <dgm:spPr/>
      <dgm:t>
        <a:bodyPr/>
        <a:lstStyle/>
        <a:p>
          <a:endParaRPr lang="en-US"/>
        </a:p>
      </dgm:t>
    </dgm:pt>
    <dgm:pt modelId="{4B2169A3-62EA-418C-8278-759BF3AFF28D}" type="pres">
      <dgm:prSet presAssocID="{B3A9A11E-55C4-4E66-ACAB-2810965452A5}" presName="root1" presStyleCnt="0"/>
      <dgm:spPr/>
    </dgm:pt>
    <dgm:pt modelId="{E474D214-F61A-451F-8067-4B0DECAAC83A}" type="pres">
      <dgm:prSet presAssocID="{B3A9A11E-55C4-4E66-ACAB-2810965452A5}" presName="LevelOneTextNode" presStyleLbl="node0" presStyleIdx="0" presStyleCnt="1">
        <dgm:presLayoutVars>
          <dgm:chPref val="3"/>
        </dgm:presLayoutVars>
      </dgm:prSet>
      <dgm:spPr/>
      <dgm:t>
        <a:bodyPr/>
        <a:lstStyle/>
        <a:p>
          <a:endParaRPr lang="en-US"/>
        </a:p>
      </dgm:t>
    </dgm:pt>
    <dgm:pt modelId="{153CC0B3-D84B-4310-8105-83AFC1367AE5}" type="pres">
      <dgm:prSet presAssocID="{B3A9A11E-55C4-4E66-ACAB-2810965452A5}" presName="level2hierChild" presStyleCnt="0"/>
      <dgm:spPr/>
    </dgm:pt>
    <dgm:pt modelId="{AFFA95C2-024C-493F-9B2A-3DCC78CE72C8}" type="pres">
      <dgm:prSet presAssocID="{E077FC97-AF1D-406E-9FA8-0365FE55E63E}" presName="conn2-1" presStyleLbl="parChTrans1D2" presStyleIdx="0" presStyleCnt="2"/>
      <dgm:spPr/>
      <dgm:t>
        <a:bodyPr/>
        <a:lstStyle/>
        <a:p>
          <a:endParaRPr lang="en-US"/>
        </a:p>
      </dgm:t>
    </dgm:pt>
    <dgm:pt modelId="{F923CDEA-811F-48FA-B3B7-0B83C021EEE8}" type="pres">
      <dgm:prSet presAssocID="{E077FC97-AF1D-406E-9FA8-0365FE55E63E}" presName="connTx" presStyleLbl="parChTrans1D2" presStyleIdx="0" presStyleCnt="2"/>
      <dgm:spPr/>
      <dgm:t>
        <a:bodyPr/>
        <a:lstStyle/>
        <a:p>
          <a:endParaRPr lang="en-US"/>
        </a:p>
      </dgm:t>
    </dgm:pt>
    <dgm:pt modelId="{6E2A5100-E151-441E-A11A-E78B6D59B059}" type="pres">
      <dgm:prSet presAssocID="{AF89082A-8A01-40CB-8E25-AD3B4E88EA85}" presName="root2" presStyleCnt="0"/>
      <dgm:spPr/>
    </dgm:pt>
    <dgm:pt modelId="{25C6519F-CBE7-436D-BA83-84A23893A510}" type="pres">
      <dgm:prSet presAssocID="{AF89082A-8A01-40CB-8E25-AD3B4E88EA85}" presName="LevelTwoTextNode" presStyleLbl="node2" presStyleIdx="0" presStyleCnt="2">
        <dgm:presLayoutVars>
          <dgm:chPref val="3"/>
        </dgm:presLayoutVars>
      </dgm:prSet>
      <dgm:spPr/>
      <dgm:t>
        <a:bodyPr/>
        <a:lstStyle/>
        <a:p>
          <a:endParaRPr lang="en-US"/>
        </a:p>
      </dgm:t>
    </dgm:pt>
    <dgm:pt modelId="{2E85B35B-B3A8-4A99-AAE8-63DB4080F855}" type="pres">
      <dgm:prSet presAssocID="{AF89082A-8A01-40CB-8E25-AD3B4E88EA85}" presName="level3hierChild" presStyleCnt="0"/>
      <dgm:spPr/>
    </dgm:pt>
    <dgm:pt modelId="{26FF3782-688F-4D17-8FCB-0D889EFC1E31}" type="pres">
      <dgm:prSet presAssocID="{660FF29B-2DB2-4300-ACC4-925ED64F486C}" presName="conn2-1" presStyleLbl="parChTrans1D2" presStyleIdx="1" presStyleCnt="2"/>
      <dgm:spPr/>
      <dgm:t>
        <a:bodyPr/>
        <a:lstStyle/>
        <a:p>
          <a:endParaRPr lang="en-US"/>
        </a:p>
      </dgm:t>
    </dgm:pt>
    <dgm:pt modelId="{EA1DDE93-E447-4CB7-A74E-11A866E2BBFA}" type="pres">
      <dgm:prSet presAssocID="{660FF29B-2DB2-4300-ACC4-925ED64F486C}" presName="connTx" presStyleLbl="parChTrans1D2" presStyleIdx="1" presStyleCnt="2"/>
      <dgm:spPr/>
      <dgm:t>
        <a:bodyPr/>
        <a:lstStyle/>
        <a:p>
          <a:endParaRPr lang="en-US"/>
        </a:p>
      </dgm:t>
    </dgm:pt>
    <dgm:pt modelId="{0D0C698E-700A-4657-A060-C04CC1E82EE1}" type="pres">
      <dgm:prSet presAssocID="{4726FBA9-A09D-4126-B6B5-80F288C8F579}" presName="root2" presStyleCnt="0"/>
      <dgm:spPr/>
    </dgm:pt>
    <dgm:pt modelId="{8340CED8-6904-4BB9-9006-E4121E7E8964}" type="pres">
      <dgm:prSet presAssocID="{4726FBA9-A09D-4126-B6B5-80F288C8F579}" presName="LevelTwoTextNode" presStyleLbl="node2" presStyleIdx="1" presStyleCnt="2">
        <dgm:presLayoutVars>
          <dgm:chPref val="3"/>
        </dgm:presLayoutVars>
      </dgm:prSet>
      <dgm:spPr/>
      <dgm:t>
        <a:bodyPr/>
        <a:lstStyle/>
        <a:p>
          <a:endParaRPr lang="en-US"/>
        </a:p>
      </dgm:t>
    </dgm:pt>
    <dgm:pt modelId="{BDE6EC05-750A-4BCB-8282-97E584B86192}" type="pres">
      <dgm:prSet presAssocID="{4726FBA9-A09D-4126-B6B5-80F288C8F579}" presName="level3hierChild" presStyleCnt="0"/>
      <dgm:spPr/>
    </dgm:pt>
  </dgm:ptLst>
  <dgm:cxnLst>
    <dgm:cxn modelId="{F798C703-3D10-49D0-ABA5-CAE0C97FC3B2}" type="presOf" srcId="{AF89082A-8A01-40CB-8E25-AD3B4E88EA85}" destId="{25C6519F-CBE7-436D-BA83-84A23893A510}" srcOrd="0" destOrd="0" presId="urn:microsoft.com/office/officeart/2005/8/layout/hierarchy2"/>
    <dgm:cxn modelId="{3004C26F-FB62-453E-A7EE-FA6F125694D4}" type="presOf" srcId="{660FF29B-2DB2-4300-ACC4-925ED64F486C}" destId="{EA1DDE93-E447-4CB7-A74E-11A866E2BBFA}" srcOrd="1" destOrd="0" presId="urn:microsoft.com/office/officeart/2005/8/layout/hierarchy2"/>
    <dgm:cxn modelId="{8274C1C2-0412-484A-9DDF-05481C1B5D62}" type="presOf" srcId="{4726FBA9-A09D-4126-B6B5-80F288C8F579}" destId="{8340CED8-6904-4BB9-9006-E4121E7E8964}" srcOrd="0" destOrd="0" presId="urn:microsoft.com/office/officeart/2005/8/layout/hierarchy2"/>
    <dgm:cxn modelId="{6E9FCE69-2AD9-4C6A-823A-623A91510085}" srcId="{90B0B257-B649-4786-BE34-65D9769E63A8}" destId="{B3A9A11E-55C4-4E66-ACAB-2810965452A5}" srcOrd="0" destOrd="0" parTransId="{5F6F34CB-A8B7-4D3A-A7DF-ABE719DFEB36}" sibTransId="{1FDD2287-3DB0-4751-A7F8-788D7658B238}"/>
    <dgm:cxn modelId="{D5E37DCB-3696-43E4-9FCD-3E2986F7A55F}" type="presOf" srcId="{660FF29B-2DB2-4300-ACC4-925ED64F486C}" destId="{26FF3782-688F-4D17-8FCB-0D889EFC1E31}" srcOrd="0" destOrd="0" presId="urn:microsoft.com/office/officeart/2005/8/layout/hierarchy2"/>
    <dgm:cxn modelId="{3C62F856-EA8B-42B5-A5DD-B533D33D1F58}" type="presOf" srcId="{E077FC97-AF1D-406E-9FA8-0365FE55E63E}" destId="{F923CDEA-811F-48FA-B3B7-0B83C021EEE8}" srcOrd="1" destOrd="0" presId="urn:microsoft.com/office/officeart/2005/8/layout/hierarchy2"/>
    <dgm:cxn modelId="{EFDD2384-83DB-4D61-9565-49C836976A0D}" type="presOf" srcId="{90B0B257-B649-4786-BE34-65D9769E63A8}" destId="{4682436C-BB07-4E84-ACF0-2B28493B069E}" srcOrd="0" destOrd="0" presId="urn:microsoft.com/office/officeart/2005/8/layout/hierarchy2"/>
    <dgm:cxn modelId="{A2382083-0ACA-438E-AA5B-681544D9A700}" srcId="{B3A9A11E-55C4-4E66-ACAB-2810965452A5}" destId="{4726FBA9-A09D-4126-B6B5-80F288C8F579}" srcOrd="1" destOrd="0" parTransId="{660FF29B-2DB2-4300-ACC4-925ED64F486C}" sibTransId="{B11ADA56-5E72-46BB-B369-D9F8DFD86DB2}"/>
    <dgm:cxn modelId="{2D403A27-18E8-457A-8732-E8015D13B582}" srcId="{B3A9A11E-55C4-4E66-ACAB-2810965452A5}" destId="{AF89082A-8A01-40CB-8E25-AD3B4E88EA85}" srcOrd="0" destOrd="0" parTransId="{E077FC97-AF1D-406E-9FA8-0365FE55E63E}" sibTransId="{7F68E9AE-09D4-4767-B121-A6690198BB86}"/>
    <dgm:cxn modelId="{B9ED4440-644A-4CE3-BC24-E52AC7C8A404}" type="presOf" srcId="{E077FC97-AF1D-406E-9FA8-0365FE55E63E}" destId="{AFFA95C2-024C-493F-9B2A-3DCC78CE72C8}" srcOrd="0" destOrd="0" presId="urn:microsoft.com/office/officeart/2005/8/layout/hierarchy2"/>
    <dgm:cxn modelId="{BA84D9E8-984C-4E7B-9CDC-456D6B6DFAD1}" type="presOf" srcId="{B3A9A11E-55C4-4E66-ACAB-2810965452A5}" destId="{E474D214-F61A-451F-8067-4B0DECAAC83A}" srcOrd="0" destOrd="0" presId="urn:microsoft.com/office/officeart/2005/8/layout/hierarchy2"/>
    <dgm:cxn modelId="{9200D30C-8D33-4432-A7A9-66ADC7F6FF9E}" type="presParOf" srcId="{4682436C-BB07-4E84-ACF0-2B28493B069E}" destId="{4B2169A3-62EA-418C-8278-759BF3AFF28D}" srcOrd="0" destOrd="0" presId="urn:microsoft.com/office/officeart/2005/8/layout/hierarchy2"/>
    <dgm:cxn modelId="{D5CFB88B-01DB-4EC7-B864-543A04FC9E34}" type="presParOf" srcId="{4B2169A3-62EA-418C-8278-759BF3AFF28D}" destId="{E474D214-F61A-451F-8067-4B0DECAAC83A}" srcOrd="0" destOrd="0" presId="urn:microsoft.com/office/officeart/2005/8/layout/hierarchy2"/>
    <dgm:cxn modelId="{1AA8030E-C473-40C0-873D-BB02D02EFC25}" type="presParOf" srcId="{4B2169A3-62EA-418C-8278-759BF3AFF28D}" destId="{153CC0B3-D84B-4310-8105-83AFC1367AE5}" srcOrd="1" destOrd="0" presId="urn:microsoft.com/office/officeart/2005/8/layout/hierarchy2"/>
    <dgm:cxn modelId="{5F43C19A-D3BA-46DC-ACA5-D93EA78C864B}" type="presParOf" srcId="{153CC0B3-D84B-4310-8105-83AFC1367AE5}" destId="{AFFA95C2-024C-493F-9B2A-3DCC78CE72C8}" srcOrd="0" destOrd="0" presId="urn:microsoft.com/office/officeart/2005/8/layout/hierarchy2"/>
    <dgm:cxn modelId="{A17B1405-5A5E-4022-8EA8-6DCD562E7A20}" type="presParOf" srcId="{AFFA95C2-024C-493F-9B2A-3DCC78CE72C8}" destId="{F923CDEA-811F-48FA-B3B7-0B83C021EEE8}" srcOrd="0" destOrd="0" presId="urn:microsoft.com/office/officeart/2005/8/layout/hierarchy2"/>
    <dgm:cxn modelId="{7768DEAC-94CC-433A-B31C-C44965C92356}" type="presParOf" srcId="{153CC0B3-D84B-4310-8105-83AFC1367AE5}" destId="{6E2A5100-E151-441E-A11A-E78B6D59B059}" srcOrd="1" destOrd="0" presId="urn:microsoft.com/office/officeart/2005/8/layout/hierarchy2"/>
    <dgm:cxn modelId="{75740C95-311B-48B7-8C75-F671E131453E}" type="presParOf" srcId="{6E2A5100-E151-441E-A11A-E78B6D59B059}" destId="{25C6519F-CBE7-436D-BA83-84A23893A510}" srcOrd="0" destOrd="0" presId="urn:microsoft.com/office/officeart/2005/8/layout/hierarchy2"/>
    <dgm:cxn modelId="{FD3BD7CC-CA50-45DE-B73C-64874021D99F}" type="presParOf" srcId="{6E2A5100-E151-441E-A11A-E78B6D59B059}" destId="{2E85B35B-B3A8-4A99-AAE8-63DB4080F855}" srcOrd="1" destOrd="0" presId="urn:microsoft.com/office/officeart/2005/8/layout/hierarchy2"/>
    <dgm:cxn modelId="{27A6661C-7610-4316-880A-C04D2F19E8AE}" type="presParOf" srcId="{153CC0B3-D84B-4310-8105-83AFC1367AE5}" destId="{26FF3782-688F-4D17-8FCB-0D889EFC1E31}" srcOrd="2" destOrd="0" presId="urn:microsoft.com/office/officeart/2005/8/layout/hierarchy2"/>
    <dgm:cxn modelId="{19E7C1AA-B9F5-4E8F-BB94-26D1834343B1}" type="presParOf" srcId="{26FF3782-688F-4D17-8FCB-0D889EFC1E31}" destId="{EA1DDE93-E447-4CB7-A74E-11A866E2BBFA}" srcOrd="0" destOrd="0" presId="urn:microsoft.com/office/officeart/2005/8/layout/hierarchy2"/>
    <dgm:cxn modelId="{9EDC0B40-E768-415E-8CF8-90EDC45485D1}" type="presParOf" srcId="{153CC0B3-D84B-4310-8105-83AFC1367AE5}" destId="{0D0C698E-700A-4657-A060-C04CC1E82EE1}" srcOrd="3" destOrd="0" presId="urn:microsoft.com/office/officeart/2005/8/layout/hierarchy2"/>
    <dgm:cxn modelId="{6A5635E5-5118-4491-A247-2333CBE35299}" type="presParOf" srcId="{0D0C698E-700A-4657-A060-C04CC1E82EE1}" destId="{8340CED8-6904-4BB9-9006-E4121E7E8964}" srcOrd="0" destOrd="0" presId="urn:microsoft.com/office/officeart/2005/8/layout/hierarchy2"/>
    <dgm:cxn modelId="{F46C8735-5148-457A-A042-3961F3249987}" type="presParOf" srcId="{0D0C698E-700A-4657-A060-C04CC1E82EE1}" destId="{BDE6EC05-750A-4BCB-8282-97E584B8619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40DCFD-281E-4C02-8EE1-DD2AED1F2624}">
      <dsp:nvSpPr>
        <dsp:cNvPr id="0" name=""/>
        <dsp:cNvSpPr/>
      </dsp:nvSpPr>
      <dsp:spPr>
        <a:xfrm>
          <a:off x="3323657" y="2664"/>
          <a:ext cx="1353684" cy="879895"/>
        </a:xfrm>
        <a:prstGeom prst="roundRect">
          <a:avLst/>
        </a:prstGeom>
        <a:solidFill>
          <a:schemeClr val="bg2"/>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Institutional History/Core Values</a:t>
          </a:r>
          <a:endParaRPr lang="en-US" sz="1500" kern="1200" dirty="0"/>
        </a:p>
      </dsp:txBody>
      <dsp:txXfrm>
        <a:off x="3366610" y="45617"/>
        <a:ext cx="1267778" cy="793989"/>
      </dsp:txXfrm>
    </dsp:sp>
    <dsp:sp modelId="{CF84D353-96FF-44E7-9F1F-91B4C7981B12}">
      <dsp:nvSpPr>
        <dsp:cNvPr id="0" name=""/>
        <dsp:cNvSpPr/>
      </dsp:nvSpPr>
      <dsp:spPr>
        <a:xfrm>
          <a:off x="1928512" y="442612"/>
          <a:ext cx="4143975" cy="4143975"/>
        </a:xfrm>
        <a:custGeom>
          <a:avLst/>
          <a:gdLst/>
          <a:ahLst/>
          <a:cxnLst/>
          <a:rect l="0" t="0" r="0" b="0"/>
          <a:pathLst>
            <a:path>
              <a:moveTo>
                <a:pt x="2757470" y="116675"/>
              </a:moveTo>
              <a:arcTo wR="2071987" hR="2071987" stAng="17359162" swAng="1500165"/>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DE65BDDD-7B83-4A18-B906-BE5031F638EA}">
      <dsp:nvSpPr>
        <dsp:cNvPr id="0" name=""/>
        <dsp:cNvSpPr/>
      </dsp:nvSpPr>
      <dsp:spPr>
        <a:xfrm>
          <a:off x="5118051" y="1038658"/>
          <a:ext cx="1353684" cy="879895"/>
        </a:xfrm>
        <a:prstGeom prst="roundRect">
          <a:avLst/>
        </a:prstGeom>
        <a:solidFill>
          <a:schemeClr val="bg2"/>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Institutional Policies</a:t>
          </a:r>
          <a:endParaRPr lang="en-US" sz="1500" kern="1200" dirty="0"/>
        </a:p>
      </dsp:txBody>
      <dsp:txXfrm>
        <a:off x="5161004" y="1081611"/>
        <a:ext cx="1267778" cy="793989"/>
      </dsp:txXfrm>
    </dsp:sp>
    <dsp:sp modelId="{D3FEFB4B-EE0F-46CC-99E9-3F98783BB9BD}">
      <dsp:nvSpPr>
        <dsp:cNvPr id="0" name=""/>
        <dsp:cNvSpPr/>
      </dsp:nvSpPr>
      <dsp:spPr>
        <a:xfrm>
          <a:off x="1928512" y="442612"/>
          <a:ext cx="4143975" cy="4143975"/>
        </a:xfrm>
        <a:custGeom>
          <a:avLst/>
          <a:gdLst/>
          <a:ahLst/>
          <a:cxnLst/>
          <a:rect l="0" t="0" r="0" b="0"/>
          <a:pathLst>
            <a:path>
              <a:moveTo>
                <a:pt x="4059788" y="1487368"/>
              </a:moveTo>
              <a:arcTo wR="2071987" hR="2071987" stAng="20616672" swAng="1966656"/>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0658F5E-7ADE-44A1-A963-ABDE29C93E8D}">
      <dsp:nvSpPr>
        <dsp:cNvPr id="0" name=""/>
        <dsp:cNvSpPr/>
      </dsp:nvSpPr>
      <dsp:spPr>
        <a:xfrm>
          <a:off x="5118051" y="3110646"/>
          <a:ext cx="1353684" cy="879895"/>
        </a:xfrm>
        <a:prstGeom prst="roundRect">
          <a:avLst/>
        </a:prstGeom>
        <a:solidFill>
          <a:schemeClr val="bg2"/>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Structural Framework</a:t>
          </a:r>
          <a:endParaRPr lang="en-US" sz="1500" kern="1200" dirty="0"/>
        </a:p>
      </dsp:txBody>
      <dsp:txXfrm>
        <a:off x="5161004" y="3153599"/>
        <a:ext cx="1267778" cy="793989"/>
      </dsp:txXfrm>
    </dsp:sp>
    <dsp:sp modelId="{BC3CFB26-2871-49BD-89CA-A2AFE018AA64}">
      <dsp:nvSpPr>
        <dsp:cNvPr id="0" name=""/>
        <dsp:cNvSpPr/>
      </dsp:nvSpPr>
      <dsp:spPr>
        <a:xfrm>
          <a:off x="1928512" y="442612"/>
          <a:ext cx="4143975" cy="4143975"/>
        </a:xfrm>
        <a:custGeom>
          <a:avLst/>
          <a:gdLst/>
          <a:ahLst/>
          <a:cxnLst/>
          <a:rect l="0" t="0" r="0" b="0"/>
          <a:pathLst>
            <a:path>
              <a:moveTo>
                <a:pt x="3519667" y="3554335"/>
              </a:moveTo>
              <a:arcTo wR="2071987" hR="2071987" stAng="2740673" swAng="1500165"/>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3C81090-DB31-4425-AB57-43CB07C71D77}">
      <dsp:nvSpPr>
        <dsp:cNvPr id="0" name=""/>
        <dsp:cNvSpPr/>
      </dsp:nvSpPr>
      <dsp:spPr>
        <a:xfrm>
          <a:off x="3323657" y="4146640"/>
          <a:ext cx="1353684" cy="879895"/>
        </a:xfrm>
        <a:prstGeom prst="roundRect">
          <a:avLst/>
        </a:prstGeom>
        <a:solidFill>
          <a:schemeClr val="bg2"/>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Students, Faculty, Staff, Alumni</a:t>
          </a:r>
          <a:endParaRPr lang="en-US" sz="1500" kern="1200" dirty="0"/>
        </a:p>
      </dsp:txBody>
      <dsp:txXfrm>
        <a:off x="3366610" y="4189593"/>
        <a:ext cx="1267778" cy="793989"/>
      </dsp:txXfrm>
    </dsp:sp>
    <dsp:sp modelId="{AD89E5F8-33F2-474F-ACDF-16B54EB14BD1}">
      <dsp:nvSpPr>
        <dsp:cNvPr id="0" name=""/>
        <dsp:cNvSpPr/>
      </dsp:nvSpPr>
      <dsp:spPr>
        <a:xfrm>
          <a:off x="1928512" y="442612"/>
          <a:ext cx="4143975" cy="4143975"/>
        </a:xfrm>
        <a:custGeom>
          <a:avLst/>
          <a:gdLst/>
          <a:ahLst/>
          <a:cxnLst/>
          <a:rect l="0" t="0" r="0" b="0"/>
          <a:pathLst>
            <a:path>
              <a:moveTo>
                <a:pt x="1386505" y="4027300"/>
              </a:moveTo>
              <a:arcTo wR="2071987" hR="2071987" stAng="6559162" swAng="1500165"/>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4781DD1-643F-40AD-803F-49CA8D93CABD}">
      <dsp:nvSpPr>
        <dsp:cNvPr id="0" name=""/>
        <dsp:cNvSpPr/>
      </dsp:nvSpPr>
      <dsp:spPr>
        <a:xfrm>
          <a:off x="1529263" y="3110646"/>
          <a:ext cx="1353684" cy="879895"/>
        </a:xfrm>
        <a:prstGeom prst="roundRect">
          <a:avLst/>
        </a:prstGeom>
        <a:solidFill>
          <a:schemeClr val="bg2"/>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Social Contexts </a:t>
          </a:r>
          <a:endParaRPr lang="en-US" sz="1500" kern="1200" dirty="0"/>
        </a:p>
      </dsp:txBody>
      <dsp:txXfrm>
        <a:off x="1572216" y="3153599"/>
        <a:ext cx="1267778" cy="793989"/>
      </dsp:txXfrm>
    </dsp:sp>
    <dsp:sp modelId="{083B1001-D612-47DC-8AFD-97C547B9CA73}">
      <dsp:nvSpPr>
        <dsp:cNvPr id="0" name=""/>
        <dsp:cNvSpPr/>
      </dsp:nvSpPr>
      <dsp:spPr>
        <a:xfrm>
          <a:off x="1928512" y="442612"/>
          <a:ext cx="4143975" cy="4143975"/>
        </a:xfrm>
        <a:custGeom>
          <a:avLst/>
          <a:gdLst/>
          <a:ahLst/>
          <a:cxnLst/>
          <a:rect l="0" t="0" r="0" b="0"/>
          <a:pathLst>
            <a:path>
              <a:moveTo>
                <a:pt x="84186" y="2656607"/>
              </a:moveTo>
              <a:arcTo wR="2071987" hR="2071987" stAng="9816672" swAng="1966656"/>
            </a:path>
          </a:pathLst>
        </a:custGeom>
        <a:noFill/>
        <a:ln w="12700"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ED5C4D6-C02A-471A-B88A-07408867DF34}">
      <dsp:nvSpPr>
        <dsp:cNvPr id="0" name=""/>
        <dsp:cNvSpPr/>
      </dsp:nvSpPr>
      <dsp:spPr>
        <a:xfrm>
          <a:off x="1529263" y="1038658"/>
          <a:ext cx="1353684" cy="879895"/>
        </a:xfrm>
        <a:prstGeom prst="roundRect">
          <a:avLst/>
        </a:prstGeom>
        <a:solidFill>
          <a:schemeClr val="bg2"/>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Vision/Mission</a:t>
          </a:r>
          <a:endParaRPr lang="en-US" sz="1500" kern="1200" dirty="0"/>
        </a:p>
      </dsp:txBody>
      <dsp:txXfrm>
        <a:off x="1572216" y="1081611"/>
        <a:ext cx="1267778" cy="793989"/>
      </dsp:txXfrm>
    </dsp:sp>
    <dsp:sp modelId="{39D4BB28-B259-4A5A-B958-E275A529155C}">
      <dsp:nvSpPr>
        <dsp:cNvPr id="0" name=""/>
        <dsp:cNvSpPr/>
      </dsp:nvSpPr>
      <dsp:spPr>
        <a:xfrm>
          <a:off x="1928512" y="442612"/>
          <a:ext cx="4143975" cy="4143975"/>
        </a:xfrm>
        <a:custGeom>
          <a:avLst/>
          <a:gdLst/>
          <a:ahLst/>
          <a:cxnLst/>
          <a:rect l="0" t="0" r="0" b="0"/>
          <a:pathLst>
            <a:path>
              <a:moveTo>
                <a:pt x="624307" y="589639"/>
              </a:moveTo>
              <a:arcTo wR="2071987" hR="2071987" stAng="13540673" swAng="1500165"/>
            </a:path>
          </a:pathLst>
        </a:custGeom>
        <a:noFill/>
        <a:ln w="12700"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441687-E772-4CDD-8F4D-E40DFDB0C1AF}">
      <dsp:nvSpPr>
        <dsp:cNvPr id="0" name=""/>
        <dsp:cNvSpPr/>
      </dsp:nvSpPr>
      <dsp:spPr>
        <a:xfrm rot="5400000">
          <a:off x="4335536" y="-1333969"/>
          <a:ext cx="1989639" cy="5051491"/>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t>Gender significantly predicts academic success and athletic success.</a:t>
          </a:r>
          <a:endParaRPr lang="en-US" sz="1600" kern="1200" dirty="0"/>
        </a:p>
        <a:p>
          <a:pPr marL="171450" lvl="1" indent="-171450" algn="l" defTabSz="711200" rtl="0">
            <a:lnSpc>
              <a:spcPct val="90000"/>
            </a:lnSpc>
            <a:spcBef>
              <a:spcPct val="0"/>
            </a:spcBef>
            <a:spcAft>
              <a:spcPct val="15000"/>
            </a:spcAft>
            <a:buChar char="••"/>
          </a:pPr>
          <a:r>
            <a:rPr lang="en-US" sz="1600" kern="1200" dirty="0" smtClean="0"/>
            <a:t>Women student-athletes report greater levels of </a:t>
          </a:r>
          <a:r>
            <a:rPr lang="en-US" sz="1600" b="1" kern="1200" dirty="0" smtClean="0"/>
            <a:t>academic success </a:t>
          </a:r>
          <a:r>
            <a:rPr lang="en-US" sz="1600" kern="1200" dirty="0" smtClean="0"/>
            <a:t>than men student-athletes</a:t>
          </a:r>
          <a:endParaRPr lang="en-US" sz="1600" kern="1200" dirty="0"/>
        </a:p>
        <a:p>
          <a:pPr marL="171450" lvl="1" indent="-171450" algn="l" defTabSz="711200" rtl="0">
            <a:lnSpc>
              <a:spcPct val="90000"/>
            </a:lnSpc>
            <a:spcBef>
              <a:spcPct val="0"/>
            </a:spcBef>
            <a:spcAft>
              <a:spcPct val="15000"/>
            </a:spcAft>
            <a:buChar char="••"/>
          </a:pPr>
          <a:r>
            <a:rPr lang="en-US" sz="1600" kern="1200" dirty="0" smtClean="0"/>
            <a:t>Women student-athletes report greater levels of </a:t>
          </a:r>
          <a:r>
            <a:rPr lang="en-US" sz="1600" b="1" kern="1200" dirty="0" smtClean="0"/>
            <a:t>athletic success </a:t>
          </a:r>
          <a:r>
            <a:rPr lang="en-US" sz="1600" kern="1200" dirty="0" smtClean="0"/>
            <a:t>than men student-athletes</a:t>
          </a:r>
          <a:endParaRPr lang="en-US" sz="1600" kern="1200" dirty="0"/>
        </a:p>
      </dsp:txBody>
      <dsp:txXfrm rot="-5400000">
        <a:off x="2804610" y="294083"/>
        <a:ext cx="4954365" cy="1795387"/>
      </dsp:txXfrm>
    </dsp:sp>
    <dsp:sp modelId="{FEE57D78-4137-4A2B-9ABA-FCD3492E19E8}">
      <dsp:nvSpPr>
        <dsp:cNvPr id="0" name=""/>
        <dsp:cNvSpPr/>
      </dsp:nvSpPr>
      <dsp:spPr>
        <a:xfrm>
          <a:off x="0" y="62"/>
          <a:ext cx="2841463" cy="2487049"/>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US" sz="3600" b="1" i="1" kern="1200" dirty="0" smtClean="0"/>
            <a:t>Gender Matters</a:t>
          </a:r>
          <a:endParaRPr lang="en-US" sz="3600" kern="1200" dirty="0"/>
        </a:p>
      </dsp:txBody>
      <dsp:txXfrm>
        <a:off x="121408" y="121470"/>
        <a:ext cx="2598647" cy="2244233"/>
      </dsp:txXfrm>
    </dsp:sp>
    <dsp:sp modelId="{497448EC-951B-4DBB-BA9F-7ED931C5C681}">
      <dsp:nvSpPr>
        <dsp:cNvPr id="0" name=""/>
        <dsp:cNvSpPr/>
      </dsp:nvSpPr>
      <dsp:spPr>
        <a:xfrm rot="5400000">
          <a:off x="4372389" y="1329242"/>
          <a:ext cx="1989639" cy="5051491"/>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ln>
        <a:effectLst/>
        <a:scene3d>
          <a:camera prst="orthographicFront"/>
          <a:lightRig rig="chilly" dir="t"/>
        </a:scene3d>
        <a:sp3d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smtClean="0"/>
            <a:t>The following climate factors significantly influenced academic success for women student-athletes</a:t>
          </a:r>
          <a:endParaRPr lang="en-US" sz="1600" kern="1200" dirty="0"/>
        </a:p>
        <a:p>
          <a:pPr marL="342900" lvl="2" indent="-171450" algn="l" defTabSz="711200" rtl="0">
            <a:lnSpc>
              <a:spcPct val="90000"/>
            </a:lnSpc>
            <a:spcBef>
              <a:spcPct val="0"/>
            </a:spcBef>
            <a:spcAft>
              <a:spcPct val="15000"/>
            </a:spcAft>
            <a:buChar char="••"/>
          </a:pPr>
          <a:r>
            <a:rPr lang="en-US" sz="1600" kern="1200" dirty="0" smtClean="0"/>
            <a:t>Perceptions of climate</a:t>
          </a:r>
          <a:endParaRPr lang="en-US" sz="1600" kern="1200" dirty="0"/>
        </a:p>
        <a:p>
          <a:pPr marL="342900" lvl="2" indent="-171450" algn="l" defTabSz="711200" rtl="0">
            <a:lnSpc>
              <a:spcPct val="90000"/>
            </a:lnSpc>
            <a:spcBef>
              <a:spcPct val="0"/>
            </a:spcBef>
            <a:spcAft>
              <a:spcPct val="15000"/>
            </a:spcAft>
            <a:buChar char="••"/>
          </a:pPr>
          <a:r>
            <a:rPr lang="en-US" sz="1600" kern="1200" dirty="0" smtClean="0"/>
            <a:t>Faculty-student interaction</a:t>
          </a:r>
          <a:endParaRPr lang="en-US" sz="1600" kern="1200" dirty="0"/>
        </a:p>
        <a:p>
          <a:pPr marL="342900" lvl="2" indent="-171450" algn="l" defTabSz="711200" rtl="0">
            <a:lnSpc>
              <a:spcPct val="90000"/>
            </a:lnSpc>
            <a:spcBef>
              <a:spcPct val="0"/>
            </a:spcBef>
            <a:spcAft>
              <a:spcPct val="15000"/>
            </a:spcAft>
            <a:buChar char="••"/>
          </a:pPr>
          <a:r>
            <a:rPr lang="en-US" sz="1600" kern="1200" dirty="0" smtClean="0"/>
            <a:t>Personal comfort with teammate diversity</a:t>
          </a:r>
          <a:endParaRPr lang="en-US" sz="1600" kern="1200" dirty="0"/>
        </a:p>
        <a:p>
          <a:pPr marL="342900" lvl="2" indent="-171450" algn="l" defTabSz="711200" rtl="0">
            <a:lnSpc>
              <a:spcPct val="90000"/>
            </a:lnSpc>
            <a:spcBef>
              <a:spcPct val="0"/>
            </a:spcBef>
            <a:spcAft>
              <a:spcPct val="15000"/>
            </a:spcAft>
            <a:buChar char="••"/>
          </a:pPr>
          <a:r>
            <a:rPr lang="en-US" sz="1600" kern="1200" dirty="0" smtClean="0"/>
            <a:t>Perceptions of respect</a:t>
          </a:r>
          <a:endParaRPr lang="en-US" sz="1600" kern="1200" dirty="0"/>
        </a:p>
      </dsp:txBody>
      <dsp:txXfrm rot="-5400000">
        <a:off x="2841463" y="2957294"/>
        <a:ext cx="4954365" cy="1795387"/>
      </dsp:txXfrm>
    </dsp:sp>
    <dsp:sp modelId="{79E721F4-A5AF-41CE-A6DE-504D9FC21144}">
      <dsp:nvSpPr>
        <dsp:cNvPr id="0" name=""/>
        <dsp:cNvSpPr/>
      </dsp:nvSpPr>
      <dsp:spPr>
        <a:xfrm>
          <a:off x="0" y="2611463"/>
          <a:ext cx="2841463" cy="2487049"/>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US" sz="3600" b="1" i="1" kern="1200" dirty="0" smtClean="0"/>
            <a:t>Climate Matters</a:t>
          </a:r>
          <a:endParaRPr lang="en-US" sz="3600" b="1" i="1" kern="1200" dirty="0"/>
        </a:p>
      </dsp:txBody>
      <dsp:txXfrm>
        <a:off x="121408" y="2732871"/>
        <a:ext cx="2598647" cy="224423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776DE-F8C7-4FCD-80AD-8C847DA3B6B2}">
      <dsp:nvSpPr>
        <dsp:cNvPr id="0" name=""/>
        <dsp:cNvSpPr/>
      </dsp:nvSpPr>
      <dsp:spPr>
        <a:xfrm>
          <a:off x="0" y="1371599"/>
          <a:ext cx="8229600" cy="182880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1E2180-C443-4027-9426-EEAC3A9BF38E}">
      <dsp:nvSpPr>
        <dsp:cNvPr id="0" name=""/>
        <dsp:cNvSpPr/>
      </dsp:nvSpPr>
      <dsp:spPr>
        <a:xfrm>
          <a:off x="3616" y="0"/>
          <a:ext cx="2386905" cy="182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b" anchorCtr="0">
          <a:noAutofit/>
        </a:bodyPr>
        <a:lstStyle/>
        <a:p>
          <a:pPr lvl="0" algn="ctr" defTabSz="1155700" rtl="0">
            <a:lnSpc>
              <a:spcPct val="90000"/>
            </a:lnSpc>
            <a:spcBef>
              <a:spcPct val="0"/>
            </a:spcBef>
            <a:spcAft>
              <a:spcPct val="35000"/>
            </a:spcAft>
          </a:pPr>
          <a:r>
            <a:rPr lang="en-US" sz="2600" kern="1200" dirty="0" smtClean="0"/>
            <a:t>Identify the focus groups </a:t>
          </a:r>
          <a:endParaRPr lang="en-US" sz="2600" kern="1200" dirty="0"/>
        </a:p>
      </dsp:txBody>
      <dsp:txXfrm>
        <a:off x="3616" y="0"/>
        <a:ext cx="2386905" cy="1828800"/>
      </dsp:txXfrm>
    </dsp:sp>
    <dsp:sp modelId="{18911451-402F-499C-A42C-A70A211B2758}">
      <dsp:nvSpPr>
        <dsp:cNvPr id="0" name=""/>
        <dsp:cNvSpPr/>
      </dsp:nvSpPr>
      <dsp:spPr>
        <a:xfrm>
          <a:off x="968469" y="2057400"/>
          <a:ext cx="457200" cy="457200"/>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BDB643-08FA-40B1-8E6B-CC517C41DD5E}">
      <dsp:nvSpPr>
        <dsp:cNvPr id="0" name=""/>
        <dsp:cNvSpPr/>
      </dsp:nvSpPr>
      <dsp:spPr>
        <a:xfrm>
          <a:off x="2509867" y="2743199"/>
          <a:ext cx="2386905" cy="182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t" anchorCtr="0">
          <a:noAutofit/>
        </a:bodyPr>
        <a:lstStyle/>
        <a:p>
          <a:pPr lvl="0" algn="ctr" defTabSz="1155700" rtl="0">
            <a:lnSpc>
              <a:spcPct val="90000"/>
            </a:lnSpc>
            <a:spcBef>
              <a:spcPct val="0"/>
            </a:spcBef>
            <a:spcAft>
              <a:spcPct val="35000"/>
            </a:spcAft>
          </a:pPr>
          <a:r>
            <a:rPr lang="en-US" sz="2600" kern="1200" smtClean="0"/>
            <a:t>Develop the protocol for the focus groups</a:t>
          </a:r>
          <a:endParaRPr lang="en-US" sz="2600" kern="1200"/>
        </a:p>
      </dsp:txBody>
      <dsp:txXfrm>
        <a:off x="2509867" y="2743199"/>
        <a:ext cx="2386905" cy="1828800"/>
      </dsp:txXfrm>
    </dsp:sp>
    <dsp:sp modelId="{60EC6233-76D4-455D-9D5F-C6C5B460CEF4}">
      <dsp:nvSpPr>
        <dsp:cNvPr id="0" name=""/>
        <dsp:cNvSpPr/>
      </dsp:nvSpPr>
      <dsp:spPr>
        <a:xfrm>
          <a:off x="3474720" y="2057400"/>
          <a:ext cx="457200" cy="457200"/>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C5D600-111E-4332-9423-0DAB429BEB12}">
      <dsp:nvSpPr>
        <dsp:cNvPr id="0" name=""/>
        <dsp:cNvSpPr/>
      </dsp:nvSpPr>
      <dsp:spPr>
        <a:xfrm>
          <a:off x="5016118" y="0"/>
          <a:ext cx="2386905" cy="1828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b" anchorCtr="0">
          <a:noAutofit/>
        </a:bodyPr>
        <a:lstStyle/>
        <a:p>
          <a:pPr lvl="0" algn="ctr" defTabSz="1155700" rtl="0">
            <a:lnSpc>
              <a:spcPct val="90000"/>
            </a:lnSpc>
            <a:spcBef>
              <a:spcPct val="0"/>
            </a:spcBef>
            <a:spcAft>
              <a:spcPct val="35000"/>
            </a:spcAft>
          </a:pPr>
          <a:r>
            <a:rPr lang="en-US" sz="2600" kern="1200" smtClean="0"/>
            <a:t>Populate the focus groups</a:t>
          </a:r>
          <a:endParaRPr lang="en-US" sz="2600" kern="1200"/>
        </a:p>
      </dsp:txBody>
      <dsp:txXfrm>
        <a:off x="5016118" y="0"/>
        <a:ext cx="2386905" cy="1828800"/>
      </dsp:txXfrm>
    </dsp:sp>
    <dsp:sp modelId="{332C7508-AC95-4032-B795-961C16E87F1C}">
      <dsp:nvSpPr>
        <dsp:cNvPr id="0" name=""/>
        <dsp:cNvSpPr/>
      </dsp:nvSpPr>
      <dsp:spPr>
        <a:xfrm>
          <a:off x="5980970" y="2057400"/>
          <a:ext cx="457200" cy="457200"/>
        </a:xfrm>
        <a:prstGeom prst="ellipse">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62866-7B91-416E-BC42-20F3A6AF58CA}">
      <dsp:nvSpPr>
        <dsp:cNvPr id="0" name=""/>
        <dsp:cNvSpPr/>
      </dsp:nvSpPr>
      <dsp:spPr>
        <a:xfrm>
          <a:off x="0" y="118439"/>
          <a:ext cx="7772400" cy="863460"/>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kern="1200" dirty="0" smtClean="0"/>
            <a:t>Final instrument </a:t>
          </a:r>
          <a:endParaRPr lang="en-US" sz="3600" kern="1200" dirty="0"/>
        </a:p>
      </dsp:txBody>
      <dsp:txXfrm>
        <a:off x="42151" y="160590"/>
        <a:ext cx="7688098" cy="779158"/>
      </dsp:txXfrm>
    </dsp:sp>
    <dsp:sp modelId="{61D8FF48-A103-446A-BE8E-1C75D1D4CEAB}">
      <dsp:nvSpPr>
        <dsp:cNvPr id="0" name=""/>
        <dsp:cNvSpPr/>
      </dsp:nvSpPr>
      <dsp:spPr>
        <a:xfrm>
          <a:off x="0" y="981899"/>
          <a:ext cx="7772400" cy="1341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45720" rIns="256032" bIns="45720" numCol="1" spcCol="1270" anchor="t" anchorCtr="0">
          <a:noAutofit/>
        </a:bodyPr>
        <a:lstStyle/>
        <a:p>
          <a:pPr marL="285750" lvl="1" indent="-285750" algn="l" defTabSz="1244600" rtl="0">
            <a:lnSpc>
              <a:spcPct val="90000"/>
            </a:lnSpc>
            <a:spcBef>
              <a:spcPct val="0"/>
            </a:spcBef>
            <a:spcAft>
              <a:spcPct val="20000"/>
            </a:spcAft>
            <a:buChar char="••"/>
          </a:pPr>
          <a:r>
            <a:rPr lang="en-US" sz="2800" kern="1200" dirty="0" smtClean="0">
              <a:solidFill>
                <a:schemeClr val="bg1"/>
              </a:solidFill>
            </a:rPr>
            <a:t>Quantitative questions and additional space for respondents to provide commentary</a:t>
          </a:r>
          <a:endParaRPr lang="en-US" sz="2800" kern="1200" dirty="0">
            <a:solidFill>
              <a:schemeClr val="bg1"/>
            </a:solidFill>
          </a:endParaRPr>
        </a:p>
        <a:p>
          <a:pPr marL="285750" lvl="1" indent="-285750" algn="l" defTabSz="1244600" rtl="0">
            <a:lnSpc>
              <a:spcPct val="90000"/>
            </a:lnSpc>
            <a:spcBef>
              <a:spcPct val="0"/>
            </a:spcBef>
            <a:spcAft>
              <a:spcPct val="20000"/>
            </a:spcAft>
            <a:buChar char="••"/>
          </a:pPr>
          <a:r>
            <a:rPr lang="en-US" sz="2800" kern="1200" dirty="0" smtClean="0">
              <a:solidFill>
                <a:schemeClr val="bg1"/>
              </a:solidFill>
            </a:rPr>
            <a:t>Web-based survey</a:t>
          </a:r>
          <a:endParaRPr lang="en-US" sz="2800" kern="1200" dirty="0">
            <a:solidFill>
              <a:schemeClr val="bg1"/>
            </a:solidFill>
          </a:endParaRPr>
        </a:p>
      </dsp:txBody>
      <dsp:txXfrm>
        <a:off x="0" y="981899"/>
        <a:ext cx="7772400" cy="1341360"/>
      </dsp:txXfrm>
    </dsp:sp>
    <dsp:sp modelId="{C9DFD422-0094-4CA7-95F3-6FF99D520F51}">
      <dsp:nvSpPr>
        <dsp:cNvPr id="0" name=""/>
        <dsp:cNvSpPr/>
      </dsp:nvSpPr>
      <dsp:spPr>
        <a:xfrm>
          <a:off x="0" y="2323260"/>
          <a:ext cx="7772400" cy="863460"/>
        </a:xfrm>
        <a:prstGeom prst="round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kern="1200" dirty="0" smtClean="0"/>
            <a:t>Sample = Population</a:t>
          </a:r>
          <a:endParaRPr lang="en-US" sz="3600" kern="1200" dirty="0"/>
        </a:p>
      </dsp:txBody>
      <dsp:txXfrm>
        <a:off x="42151" y="2365411"/>
        <a:ext cx="7688098" cy="779158"/>
      </dsp:txXfrm>
    </dsp:sp>
    <dsp:sp modelId="{DEFC6C6D-8C7D-498A-827C-9637E57EA175}">
      <dsp:nvSpPr>
        <dsp:cNvPr id="0" name=""/>
        <dsp:cNvSpPr/>
      </dsp:nvSpPr>
      <dsp:spPr>
        <a:xfrm>
          <a:off x="0" y="3186720"/>
          <a:ext cx="7772400" cy="1266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6774" tIns="45720" rIns="256032" bIns="45720" numCol="1" spcCol="1270" anchor="t" anchorCtr="0">
          <a:noAutofit/>
        </a:bodyPr>
        <a:lstStyle/>
        <a:p>
          <a:pPr marL="285750" lvl="1" indent="-285750" algn="l" defTabSz="1244600" rtl="0">
            <a:lnSpc>
              <a:spcPct val="90000"/>
            </a:lnSpc>
            <a:spcBef>
              <a:spcPct val="0"/>
            </a:spcBef>
            <a:spcAft>
              <a:spcPct val="20000"/>
            </a:spcAft>
            <a:buChar char="••"/>
          </a:pPr>
          <a:r>
            <a:rPr lang="en-US" sz="2800" kern="1200" dirty="0" smtClean="0">
              <a:solidFill>
                <a:schemeClr val="bg1"/>
              </a:solidFill>
            </a:rPr>
            <a:t>All members of the university community are invited to participate via an invitation from the President</a:t>
          </a:r>
          <a:endParaRPr lang="en-US" sz="2800" b="0" kern="1200" dirty="0">
            <a:solidFill>
              <a:schemeClr val="bg1"/>
            </a:solidFill>
          </a:endParaRPr>
        </a:p>
      </dsp:txBody>
      <dsp:txXfrm>
        <a:off x="0" y="3186720"/>
        <a:ext cx="7772400" cy="126684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CDFDCA-0C9C-404A-AAE3-2E3A577AB1C1}">
      <dsp:nvSpPr>
        <dsp:cNvPr id="0" name=""/>
        <dsp:cNvSpPr/>
      </dsp:nvSpPr>
      <dsp:spPr>
        <a:xfrm>
          <a:off x="0" y="0"/>
          <a:ext cx="4186237" cy="4186237"/>
        </a:xfrm>
        <a:prstGeom prst="pie">
          <a:avLst>
            <a:gd name="adj1" fmla="val 5400000"/>
            <a:gd name="adj2" fmla="val 1620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630397-63CB-4F75-AE0D-A26B17156BFD}">
      <dsp:nvSpPr>
        <dsp:cNvPr id="0" name=""/>
        <dsp:cNvSpPr/>
      </dsp:nvSpPr>
      <dsp:spPr>
        <a:xfrm>
          <a:off x="2057384" y="0"/>
          <a:ext cx="5531644" cy="4186237"/>
        </a:xfrm>
        <a:prstGeom prst="rect">
          <a:avLst/>
        </a:prstGeom>
        <a:solidFill>
          <a:schemeClr val="lt2">
            <a:alpha val="90000"/>
            <a:hueOff val="0"/>
            <a:satOff val="0"/>
            <a:lumOff val="0"/>
            <a:alphaOff val="0"/>
          </a:schemeClr>
        </a:solidFill>
        <a:ln w="381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t>April 2015</a:t>
          </a:r>
          <a:endParaRPr lang="en-US" sz="2800" b="1" kern="1200" dirty="0"/>
        </a:p>
      </dsp:txBody>
      <dsp:txXfrm>
        <a:off x="2057384" y="0"/>
        <a:ext cx="2765822" cy="1988463"/>
      </dsp:txXfrm>
    </dsp:sp>
    <dsp:sp modelId="{4DAB6EDF-DBDC-4A72-AFF4-CD5ACE86A3C4}">
      <dsp:nvSpPr>
        <dsp:cNvPr id="0" name=""/>
        <dsp:cNvSpPr/>
      </dsp:nvSpPr>
      <dsp:spPr>
        <a:xfrm>
          <a:off x="1098887" y="1988463"/>
          <a:ext cx="1988463" cy="1988463"/>
        </a:xfrm>
        <a:prstGeom prst="pie">
          <a:avLst>
            <a:gd name="adj1" fmla="val 5400000"/>
            <a:gd name="adj2" fmla="val 1620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79C1A83-942C-484C-8CC9-2F026AD49977}">
      <dsp:nvSpPr>
        <dsp:cNvPr id="0" name=""/>
        <dsp:cNvSpPr/>
      </dsp:nvSpPr>
      <dsp:spPr>
        <a:xfrm>
          <a:off x="2093118" y="1988463"/>
          <a:ext cx="5531644" cy="1988463"/>
        </a:xfrm>
        <a:prstGeom prst="rect">
          <a:avLst/>
        </a:prstGeom>
        <a:solidFill>
          <a:schemeClr val="lt2">
            <a:alpha val="90000"/>
            <a:hueOff val="0"/>
            <a:satOff val="0"/>
            <a:lumOff val="0"/>
            <a:alphaOff val="0"/>
          </a:schemeClr>
        </a:solidFill>
        <a:ln w="381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t>May-August 2015</a:t>
          </a:r>
          <a:endParaRPr lang="en-US" sz="2800" b="1" kern="1200" dirty="0"/>
        </a:p>
      </dsp:txBody>
      <dsp:txXfrm>
        <a:off x="2093118" y="1988463"/>
        <a:ext cx="2765822" cy="1988463"/>
      </dsp:txXfrm>
    </dsp:sp>
    <dsp:sp modelId="{0233A058-4EE9-4220-ADB4-5F5627C546AB}">
      <dsp:nvSpPr>
        <dsp:cNvPr id="0" name=""/>
        <dsp:cNvSpPr/>
      </dsp:nvSpPr>
      <dsp:spPr>
        <a:xfrm>
          <a:off x="4858941" y="0"/>
          <a:ext cx="2765822" cy="1988463"/>
        </a:xfrm>
        <a:prstGeom prst="rect">
          <a:avLst/>
        </a:prstGeom>
        <a:noFill/>
        <a:ln w="381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1066800" rtl="0">
            <a:lnSpc>
              <a:spcPct val="90000"/>
            </a:lnSpc>
            <a:spcBef>
              <a:spcPct val="0"/>
            </a:spcBef>
            <a:spcAft>
              <a:spcPct val="15000"/>
            </a:spcAft>
            <a:buChar char="••"/>
          </a:pPr>
          <a:r>
            <a:rPr lang="en-US" sz="2400" b="0" kern="1200" dirty="0" smtClean="0"/>
            <a:t>Initial meeting with Climate Study Working Group (CSWG)</a:t>
          </a:r>
          <a:endParaRPr lang="en-US" sz="2400" b="0" kern="1200" dirty="0"/>
        </a:p>
      </dsp:txBody>
      <dsp:txXfrm>
        <a:off x="4858941" y="0"/>
        <a:ext cx="2765822" cy="1988463"/>
      </dsp:txXfrm>
    </dsp:sp>
    <dsp:sp modelId="{05D8C74B-9608-4130-A8B1-9316B7F5D3A4}">
      <dsp:nvSpPr>
        <dsp:cNvPr id="0" name=""/>
        <dsp:cNvSpPr/>
      </dsp:nvSpPr>
      <dsp:spPr>
        <a:xfrm>
          <a:off x="4858941" y="1988463"/>
          <a:ext cx="2765822" cy="1988463"/>
        </a:xfrm>
        <a:prstGeom prst="rect">
          <a:avLst/>
        </a:prstGeom>
        <a:noFill/>
        <a:ln w="381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1066800" rtl="0">
            <a:lnSpc>
              <a:spcPct val="90000"/>
            </a:lnSpc>
            <a:spcBef>
              <a:spcPct val="0"/>
            </a:spcBef>
            <a:spcAft>
              <a:spcPct val="15000"/>
            </a:spcAft>
            <a:buChar char="••"/>
          </a:pPr>
          <a:r>
            <a:rPr lang="en-US" sz="2400" kern="1200" dirty="0" smtClean="0"/>
            <a:t>Plan Focus Groups</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Begin survey development</a:t>
          </a:r>
          <a:endParaRPr lang="en-US" sz="2400" kern="1200" dirty="0"/>
        </a:p>
      </dsp:txBody>
      <dsp:txXfrm>
        <a:off x="4858941" y="1988463"/>
        <a:ext cx="2765822" cy="1988463"/>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A7B327-9513-4BA7-8EAE-C86CD9AE8E42}">
      <dsp:nvSpPr>
        <dsp:cNvPr id="0" name=""/>
        <dsp:cNvSpPr/>
      </dsp:nvSpPr>
      <dsp:spPr>
        <a:xfrm>
          <a:off x="0" y="44291"/>
          <a:ext cx="4712017" cy="4712017"/>
        </a:xfrm>
        <a:prstGeom prst="pie">
          <a:avLst>
            <a:gd name="adj1" fmla="val 5400000"/>
            <a:gd name="adj2" fmla="val 1620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07213AA-785A-450E-A500-D9C688C782F6}">
      <dsp:nvSpPr>
        <dsp:cNvPr id="0" name=""/>
        <dsp:cNvSpPr/>
      </dsp:nvSpPr>
      <dsp:spPr>
        <a:xfrm>
          <a:off x="2356008" y="44291"/>
          <a:ext cx="5497354" cy="4712017"/>
        </a:xfrm>
        <a:prstGeom prst="rect">
          <a:avLst/>
        </a:prstGeom>
        <a:solidFill>
          <a:schemeClr val="lt2">
            <a:alpha val="90000"/>
            <a:hueOff val="0"/>
            <a:satOff val="0"/>
            <a:lumOff val="0"/>
            <a:alphaOff val="0"/>
          </a:schemeClr>
        </a:solidFill>
        <a:ln w="381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t>September-October       2015</a:t>
          </a:r>
          <a:endParaRPr lang="en-US" sz="3200" kern="1200" dirty="0"/>
        </a:p>
      </dsp:txBody>
      <dsp:txXfrm>
        <a:off x="2356008" y="44291"/>
        <a:ext cx="2748677" cy="2238208"/>
      </dsp:txXfrm>
    </dsp:sp>
    <dsp:sp modelId="{F9B4A3A0-FA45-493C-834B-C5FEE3A6B2FC}">
      <dsp:nvSpPr>
        <dsp:cNvPr id="0" name=""/>
        <dsp:cNvSpPr/>
      </dsp:nvSpPr>
      <dsp:spPr>
        <a:xfrm>
          <a:off x="1236904" y="2282499"/>
          <a:ext cx="2238208" cy="2238208"/>
        </a:xfrm>
        <a:prstGeom prst="pie">
          <a:avLst>
            <a:gd name="adj1" fmla="val 5400000"/>
            <a:gd name="adj2" fmla="val 1620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96F2D8-EAE7-4CC1-8954-FE0DD67AD74C}">
      <dsp:nvSpPr>
        <dsp:cNvPr id="0" name=""/>
        <dsp:cNvSpPr/>
      </dsp:nvSpPr>
      <dsp:spPr>
        <a:xfrm>
          <a:off x="2356008" y="2282499"/>
          <a:ext cx="5497354" cy="2238208"/>
        </a:xfrm>
        <a:prstGeom prst="rect">
          <a:avLst/>
        </a:prstGeom>
        <a:solidFill>
          <a:schemeClr val="lt2">
            <a:alpha val="90000"/>
            <a:hueOff val="0"/>
            <a:satOff val="0"/>
            <a:lumOff val="0"/>
            <a:alphaOff val="0"/>
          </a:schemeClr>
        </a:solidFill>
        <a:ln w="381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b="1" kern="1200" dirty="0" smtClean="0"/>
            <a:t>November-December 2015</a:t>
          </a:r>
          <a:endParaRPr lang="en-US" sz="3200" b="1" kern="1200" dirty="0"/>
        </a:p>
      </dsp:txBody>
      <dsp:txXfrm>
        <a:off x="2356008" y="2282499"/>
        <a:ext cx="2748677" cy="2238208"/>
      </dsp:txXfrm>
    </dsp:sp>
    <dsp:sp modelId="{E8509803-98DA-4811-84C1-06A311AC175A}">
      <dsp:nvSpPr>
        <dsp:cNvPr id="0" name=""/>
        <dsp:cNvSpPr/>
      </dsp:nvSpPr>
      <dsp:spPr>
        <a:xfrm>
          <a:off x="5104685" y="44291"/>
          <a:ext cx="2748677" cy="2238208"/>
        </a:xfrm>
        <a:prstGeom prst="rect">
          <a:avLst/>
        </a:prstGeom>
        <a:noFill/>
        <a:ln w="381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smtClean="0"/>
            <a:t>Conduct Focus Groups</a:t>
          </a:r>
          <a:endParaRPr lang="en-US" sz="2000" kern="1200" dirty="0"/>
        </a:p>
        <a:p>
          <a:pPr marL="228600" lvl="1" indent="-228600" algn="l" defTabSz="889000" rtl="0">
            <a:lnSpc>
              <a:spcPct val="90000"/>
            </a:lnSpc>
            <a:spcBef>
              <a:spcPct val="0"/>
            </a:spcBef>
            <a:spcAft>
              <a:spcPct val="15000"/>
            </a:spcAft>
            <a:buChar char="••"/>
          </a:pPr>
          <a:r>
            <a:rPr lang="en-US" sz="2000" kern="1200" dirty="0" smtClean="0"/>
            <a:t>Develop Communication plan</a:t>
          </a:r>
          <a:endParaRPr lang="en-US" sz="2000" kern="1200" dirty="0"/>
        </a:p>
      </dsp:txBody>
      <dsp:txXfrm>
        <a:off x="5104685" y="44291"/>
        <a:ext cx="2748677" cy="2238208"/>
      </dsp:txXfrm>
    </dsp:sp>
    <dsp:sp modelId="{483FEC4B-4535-459E-B22F-ED1BA8A45F72}">
      <dsp:nvSpPr>
        <dsp:cNvPr id="0" name=""/>
        <dsp:cNvSpPr/>
      </dsp:nvSpPr>
      <dsp:spPr>
        <a:xfrm>
          <a:off x="5104685" y="2282499"/>
          <a:ext cx="2748677" cy="2238208"/>
        </a:xfrm>
        <a:prstGeom prst="rect">
          <a:avLst/>
        </a:prstGeom>
        <a:noFill/>
        <a:ln w="381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228600" lvl="1" indent="-228600" algn="l" defTabSz="1066800" rtl="0">
            <a:lnSpc>
              <a:spcPct val="90000"/>
            </a:lnSpc>
            <a:spcBef>
              <a:spcPct val="0"/>
            </a:spcBef>
            <a:spcAft>
              <a:spcPct val="15000"/>
            </a:spcAft>
            <a:buChar char="••"/>
          </a:pPr>
          <a:r>
            <a:rPr lang="en-US" sz="2400" kern="1200" dirty="0" smtClean="0"/>
            <a:t>Complete</a:t>
          </a:r>
          <a:r>
            <a:rPr lang="en-US" sz="2400" kern="1200" baseline="0" dirty="0" smtClean="0"/>
            <a:t> survey instrument</a:t>
          </a:r>
          <a:endParaRPr lang="en-US" sz="2400" kern="1200" dirty="0"/>
        </a:p>
        <a:p>
          <a:pPr marL="228600" lvl="1" indent="-228600" algn="l" defTabSz="1066800" rtl="0">
            <a:lnSpc>
              <a:spcPct val="90000"/>
            </a:lnSpc>
            <a:spcBef>
              <a:spcPct val="0"/>
            </a:spcBef>
            <a:spcAft>
              <a:spcPct val="15000"/>
            </a:spcAft>
            <a:buChar char="••"/>
          </a:pPr>
          <a:r>
            <a:rPr lang="en-US" sz="2400" kern="1200" dirty="0" smtClean="0"/>
            <a:t>Submit IRB proposal</a:t>
          </a:r>
          <a:endParaRPr lang="en-US" sz="2400" kern="1200" dirty="0"/>
        </a:p>
      </dsp:txBody>
      <dsp:txXfrm>
        <a:off x="5104685" y="2282499"/>
        <a:ext cx="2748677" cy="223820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ED696F-B07E-4DEC-B0A6-BE5078A0DF54}">
      <dsp:nvSpPr>
        <dsp:cNvPr id="0" name=""/>
        <dsp:cNvSpPr/>
      </dsp:nvSpPr>
      <dsp:spPr>
        <a:xfrm>
          <a:off x="0" y="0"/>
          <a:ext cx="4338637" cy="4338637"/>
        </a:xfrm>
        <a:prstGeom prst="pie">
          <a:avLst>
            <a:gd name="adj1" fmla="val 5400000"/>
            <a:gd name="adj2" fmla="val 1620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6D4FEF-6B7E-4570-AE8B-930EB5E79D05}">
      <dsp:nvSpPr>
        <dsp:cNvPr id="0" name=""/>
        <dsp:cNvSpPr/>
      </dsp:nvSpPr>
      <dsp:spPr>
        <a:xfrm>
          <a:off x="2169318" y="0"/>
          <a:ext cx="5836443" cy="4338637"/>
        </a:xfrm>
        <a:prstGeom prst="rect">
          <a:avLst/>
        </a:prstGeom>
        <a:solidFill>
          <a:schemeClr val="lt2">
            <a:alpha val="90000"/>
            <a:hueOff val="0"/>
            <a:satOff val="0"/>
            <a:lumOff val="0"/>
            <a:alphaOff val="0"/>
          </a:schemeClr>
        </a:solidFill>
        <a:ln w="381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t>February                 2016</a:t>
          </a:r>
          <a:endParaRPr lang="en-US" sz="2800" kern="1200" dirty="0"/>
        </a:p>
      </dsp:txBody>
      <dsp:txXfrm>
        <a:off x="2169318" y="0"/>
        <a:ext cx="2918221" cy="2060852"/>
      </dsp:txXfrm>
    </dsp:sp>
    <dsp:sp modelId="{39B88A2E-F8FF-4630-876A-F787720DFE23}">
      <dsp:nvSpPr>
        <dsp:cNvPr id="0" name=""/>
        <dsp:cNvSpPr/>
      </dsp:nvSpPr>
      <dsp:spPr>
        <a:xfrm>
          <a:off x="1138892" y="2060852"/>
          <a:ext cx="2060852" cy="2060852"/>
        </a:xfrm>
        <a:prstGeom prst="pie">
          <a:avLst>
            <a:gd name="adj1" fmla="val 5400000"/>
            <a:gd name="adj2" fmla="val 1620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938003-0EDB-40B9-86A8-45E3A9109186}">
      <dsp:nvSpPr>
        <dsp:cNvPr id="0" name=""/>
        <dsp:cNvSpPr/>
      </dsp:nvSpPr>
      <dsp:spPr>
        <a:xfrm>
          <a:off x="2169318" y="2060852"/>
          <a:ext cx="5836443" cy="2060852"/>
        </a:xfrm>
        <a:prstGeom prst="rect">
          <a:avLst/>
        </a:prstGeom>
        <a:solidFill>
          <a:schemeClr val="lt2">
            <a:alpha val="90000"/>
            <a:hueOff val="0"/>
            <a:satOff val="0"/>
            <a:lumOff val="0"/>
            <a:alphaOff val="0"/>
          </a:schemeClr>
        </a:solidFill>
        <a:ln w="381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t>March-May                2016</a:t>
          </a:r>
          <a:endParaRPr lang="en-US" sz="2800" kern="1200" dirty="0"/>
        </a:p>
      </dsp:txBody>
      <dsp:txXfrm>
        <a:off x="2169318" y="2060852"/>
        <a:ext cx="2918221" cy="2060852"/>
      </dsp:txXfrm>
    </dsp:sp>
    <dsp:sp modelId="{096ECBDB-CBBA-4C59-B0FF-02A094E9651E}">
      <dsp:nvSpPr>
        <dsp:cNvPr id="0" name=""/>
        <dsp:cNvSpPr/>
      </dsp:nvSpPr>
      <dsp:spPr>
        <a:xfrm>
          <a:off x="5087540" y="0"/>
          <a:ext cx="2918221" cy="2060852"/>
        </a:xfrm>
        <a:prstGeom prst="rect">
          <a:avLst/>
        </a:prstGeom>
        <a:noFill/>
        <a:ln w="381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285750" lvl="1" indent="-285750" algn="l" defTabSz="1244600" rtl="0">
            <a:lnSpc>
              <a:spcPct val="90000"/>
            </a:lnSpc>
            <a:spcBef>
              <a:spcPct val="0"/>
            </a:spcBef>
            <a:spcAft>
              <a:spcPct val="15000"/>
            </a:spcAft>
            <a:buChar char="••"/>
          </a:pPr>
          <a:r>
            <a:rPr lang="en-US" sz="2800" kern="1200" dirty="0" smtClean="0"/>
            <a:t>Survey</a:t>
          </a:r>
          <a:r>
            <a:rPr lang="en-US" sz="2800" kern="1200" baseline="0" dirty="0" smtClean="0"/>
            <a:t> administration</a:t>
          </a:r>
          <a:endParaRPr lang="en-US" sz="2800" kern="1200" dirty="0"/>
        </a:p>
      </dsp:txBody>
      <dsp:txXfrm>
        <a:off x="5087540" y="0"/>
        <a:ext cx="2918221" cy="2060852"/>
      </dsp:txXfrm>
    </dsp:sp>
    <dsp:sp modelId="{5A964134-0024-443E-A6DF-C4247A43F229}">
      <dsp:nvSpPr>
        <dsp:cNvPr id="0" name=""/>
        <dsp:cNvSpPr/>
      </dsp:nvSpPr>
      <dsp:spPr>
        <a:xfrm>
          <a:off x="5087540" y="2060852"/>
          <a:ext cx="2918221" cy="2060852"/>
        </a:xfrm>
        <a:prstGeom prst="rect">
          <a:avLst/>
        </a:prstGeom>
        <a:noFill/>
        <a:ln w="381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285750" lvl="1" indent="-285750" algn="l" defTabSz="1244600" rtl="0">
            <a:lnSpc>
              <a:spcPct val="90000"/>
            </a:lnSpc>
            <a:spcBef>
              <a:spcPct val="0"/>
            </a:spcBef>
            <a:spcAft>
              <a:spcPct val="15000"/>
            </a:spcAft>
            <a:buChar char="••"/>
          </a:pPr>
          <a:r>
            <a:rPr lang="en-US" sz="2800" kern="1200" dirty="0" smtClean="0"/>
            <a:t>Data Analysis</a:t>
          </a:r>
          <a:endParaRPr lang="en-US" sz="2800" kern="1200" dirty="0"/>
        </a:p>
      </dsp:txBody>
      <dsp:txXfrm>
        <a:off x="5087540" y="2060852"/>
        <a:ext cx="2918221" cy="206085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ED696F-B07E-4DEC-B0A6-BE5078A0DF54}">
      <dsp:nvSpPr>
        <dsp:cNvPr id="0" name=""/>
        <dsp:cNvSpPr/>
      </dsp:nvSpPr>
      <dsp:spPr>
        <a:xfrm>
          <a:off x="0" y="0"/>
          <a:ext cx="4338637" cy="4338637"/>
        </a:xfrm>
        <a:prstGeom prst="pie">
          <a:avLst>
            <a:gd name="adj1" fmla="val 5400000"/>
            <a:gd name="adj2" fmla="val 1620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6D4FEF-6B7E-4570-AE8B-930EB5E79D05}">
      <dsp:nvSpPr>
        <dsp:cNvPr id="0" name=""/>
        <dsp:cNvSpPr/>
      </dsp:nvSpPr>
      <dsp:spPr>
        <a:xfrm>
          <a:off x="2169318" y="0"/>
          <a:ext cx="5836443" cy="4338637"/>
        </a:xfrm>
        <a:prstGeom prst="rect">
          <a:avLst/>
        </a:prstGeom>
        <a:solidFill>
          <a:schemeClr val="lt2">
            <a:alpha val="90000"/>
            <a:hueOff val="0"/>
            <a:satOff val="0"/>
            <a:lumOff val="0"/>
            <a:alphaOff val="0"/>
          </a:schemeClr>
        </a:solidFill>
        <a:ln w="381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t>June-August 2016</a:t>
          </a:r>
          <a:endParaRPr lang="en-US" sz="2800" b="1" kern="1200" dirty="0"/>
        </a:p>
      </dsp:txBody>
      <dsp:txXfrm>
        <a:off x="2169318" y="0"/>
        <a:ext cx="2918221" cy="2060852"/>
      </dsp:txXfrm>
    </dsp:sp>
    <dsp:sp modelId="{39B88A2E-F8FF-4630-876A-F787720DFE23}">
      <dsp:nvSpPr>
        <dsp:cNvPr id="0" name=""/>
        <dsp:cNvSpPr/>
      </dsp:nvSpPr>
      <dsp:spPr>
        <a:xfrm>
          <a:off x="1138892" y="2060852"/>
          <a:ext cx="2060852" cy="2060852"/>
        </a:xfrm>
        <a:prstGeom prst="pie">
          <a:avLst>
            <a:gd name="adj1" fmla="val 5400000"/>
            <a:gd name="adj2" fmla="val 1620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938003-0EDB-40B9-86A8-45E3A9109186}">
      <dsp:nvSpPr>
        <dsp:cNvPr id="0" name=""/>
        <dsp:cNvSpPr/>
      </dsp:nvSpPr>
      <dsp:spPr>
        <a:xfrm>
          <a:off x="2169318" y="2060852"/>
          <a:ext cx="5836443" cy="2060852"/>
        </a:xfrm>
        <a:prstGeom prst="rect">
          <a:avLst/>
        </a:prstGeom>
        <a:solidFill>
          <a:schemeClr val="lt2">
            <a:alpha val="90000"/>
            <a:hueOff val="0"/>
            <a:satOff val="0"/>
            <a:lumOff val="0"/>
            <a:alphaOff val="0"/>
          </a:schemeClr>
        </a:solidFill>
        <a:ln w="381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t>September-October          2016</a:t>
          </a:r>
          <a:endParaRPr lang="en-US" sz="2800" b="1" kern="1200" dirty="0"/>
        </a:p>
      </dsp:txBody>
      <dsp:txXfrm>
        <a:off x="2169318" y="2060852"/>
        <a:ext cx="2918221" cy="2060852"/>
      </dsp:txXfrm>
    </dsp:sp>
    <dsp:sp modelId="{096ECBDB-CBBA-4C59-B0FF-02A094E9651E}">
      <dsp:nvSpPr>
        <dsp:cNvPr id="0" name=""/>
        <dsp:cNvSpPr/>
      </dsp:nvSpPr>
      <dsp:spPr>
        <a:xfrm>
          <a:off x="5087540" y="0"/>
          <a:ext cx="2918221" cy="2060852"/>
        </a:xfrm>
        <a:prstGeom prst="rect">
          <a:avLst/>
        </a:prstGeom>
        <a:noFill/>
        <a:ln w="381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285750" lvl="1" indent="-285750" algn="l" defTabSz="1422400" rtl="0">
            <a:lnSpc>
              <a:spcPct val="90000"/>
            </a:lnSpc>
            <a:spcBef>
              <a:spcPct val="0"/>
            </a:spcBef>
            <a:spcAft>
              <a:spcPct val="15000"/>
            </a:spcAft>
            <a:buChar char="••"/>
          </a:pPr>
          <a:r>
            <a:rPr lang="en-US" sz="3200" kern="1200" dirty="0" smtClean="0"/>
            <a:t>Develop report</a:t>
          </a:r>
          <a:endParaRPr lang="en-US" sz="3200" kern="1200" dirty="0"/>
        </a:p>
      </dsp:txBody>
      <dsp:txXfrm>
        <a:off x="5087540" y="0"/>
        <a:ext cx="2918221" cy="2060852"/>
      </dsp:txXfrm>
    </dsp:sp>
    <dsp:sp modelId="{5A964134-0024-443E-A6DF-C4247A43F229}">
      <dsp:nvSpPr>
        <dsp:cNvPr id="0" name=""/>
        <dsp:cNvSpPr/>
      </dsp:nvSpPr>
      <dsp:spPr>
        <a:xfrm>
          <a:off x="5087540" y="2060852"/>
          <a:ext cx="2918221" cy="2060852"/>
        </a:xfrm>
        <a:prstGeom prst="rect">
          <a:avLst/>
        </a:prstGeom>
        <a:noFill/>
        <a:ln w="381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285750" lvl="1" indent="-285750" algn="l" defTabSz="1422400" rtl="0">
            <a:lnSpc>
              <a:spcPct val="90000"/>
            </a:lnSpc>
            <a:spcBef>
              <a:spcPct val="0"/>
            </a:spcBef>
            <a:spcAft>
              <a:spcPct val="15000"/>
            </a:spcAft>
            <a:buChar char="••"/>
          </a:pPr>
          <a:r>
            <a:rPr lang="en-US" sz="3200" kern="1200" dirty="0" smtClean="0"/>
            <a:t>Presentation</a:t>
          </a:r>
          <a:r>
            <a:rPr lang="en-US" sz="3200" kern="1200" baseline="0" dirty="0" smtClean="0"/>
            <a:t> of Report</a:t>
          </a:r>
          <a:endParaRPr lang="en-US" sz="3200" kern="1200" dirty="0"/>
        </a:p>
      </dsp:txBody>
      <dsp:txXfrm>
        <a:off x="5087540" y="2060852"/>
        <a:ext cx="2918221" cy="206085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ED696F-B07E-4DEC-B0A6-BE5078A0DF54}">
      <dsp:nvSpPr>
        <dsp:cNvPr id="0" name=""/>
        <dsp:cNvSpPr/>
      </dsp:nvSpPr>
      <dsp:spPr>
        <a:xfrm>
          <a:off x="0" y="0"/>
          <a:ext cx="4338637" cy="4338637"/>
        </a:xfrm>
        <a:prstGeom prst="pie">
          <a:avLst>
            <a:gd name="adj1" fmla="val 5400000"/>
            <a:gd name="adj2" fmla="val 1620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6D4FEF-6B7E-4570-AE8B-930EB5E79D05}">
      <dsp:nvSpPr>
        <dsp:cNvPr id="0" name=""/>
        <dsp:cNvSpPr/>
      </dsp:nvSpPr>
      <dsp:spPr>
        <a:xfrm>
          <a:off x="2169318" y="0"/>
          <a:ext cx="5836443" cy="4338637"/>
        </a:xfrm>
        <a:prstGeom prst="rect">
          <a:avLst/>
        </a:prstGeom>
        <a:solidFill>
          <a:schemeClr val="lt2">
            <a:alpha val="90000"/>
            <a:hueOff val="0"/>
            <a:satOff val="0"/>
            <a:lumOff val="0"/>
            <a:alphaOff val="0"/>
          </a:schemeClr>
        </a:solidFill>
        <a:ln w="381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t>November - December 2016</a:t>
          </a:r>
          <a:endParaRPr lang="en-US" sz="2800" b="1" kern="1200" dirty="0"/>
        </a:p>
      </dsp:txBody>
      <dsp:txXfrm>
        <a:off x="2169318" y="0"/>
        <a:ext cx="2918221" cy="2060852"/>
      </dsp:txXfrm>
    </dsp:sp>
    <dsp:sp modelId="{39B88A2E-F8FF-4630-876A-F787720DFE23}">
      <dsp:nvSpPr>
        <dsp:cNvPr id="0" name=""/>
        <dsp:cNvSpPr/>
      </dsp:nvSpPr>
      <dsp:spPr>
        <a:xfrm>
          <a:off x="1138892" y="2060852"/>
          <a:ext cx="2060852" cy="2060852"/>
        </a:xfrm>
        <a:prstGeom prst="pie">
          <a:avLst>
            <a:gd name="adj1" fmla="val 5400000"/>
            <a:gd name="adj2" fmla="val 1620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938003-0EDB-40B9-86A8-45E3A9109186}">
      <dsp:nvSpPr>
        <dsp:cNvPr id="0" name=""/>
        <dsp:cNvSpPr/>
      </dsp:nvSpPr>
      <dsp:spPr>
        <a:xfrm>
          <a:off x="2169318" y="2060852"/>
          <a:ext cx="5836443" cy="2060852"/>
        </a:xfrm>
        <a:prstGeom prst="rect">
          <a:avLst/>
        </a:prstGeom>
        <a:solidFill>
          <a:schemeClr val="lt2">
            <a:alpha val="90000"/>
            <a:hueOff val="0"/>
            <a:satOff val="0"/>
            <a:lumOff val="0"/>
            <a:alphaOff val="0"/>
          </a:schemeClr>
        </a:solidFill>
        <a:ln w="381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b="1" kern="1200" dirty="0" smtClean="0"/>
            <a:t>2016-2017</a:t>
          </a:r>
          <a:endParaRPr lang="en-US" sz="2800" b="1" kern="1200" dirty="0"/>
        </a:p>
      </dsp:txBody>
      <dsp:txXfrm>
        <a:off x="2169318" y="2060852"/>
        <a:ext cx="2918221" cy="2060852"/>
      </dsp:txXfrm>
    </dsp:sp>
    <dsp:sp modelId="{096ECBDB-CBBA-4C59-B0FF-02A094E9651E}">
      <dsp:nvSpPr>
        <dsp:cNvPr id="0" name=""/>
        <dsp:cNvSpPr/>
      </dsp:nvSpPr>
      <dsp:spPr>
        <a:xfrm>
          <a:off x="5087540" y="0"/>
          <a:ext cx="2918221" cy="2060852"/>
        </a:xfrm>
        <a:prstGeom prst="rect">
          <a:avLst/>
        </a:prstGeom>
        <a:noFill/>
        <a:ln w="381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228600" lvl="1" indent="-228600" algn="l" defTabSz="1155700" rtl="0">
            <a:lnSpc>
              <a:spcPct val="90000"/>
            </a:lnSpc>
            <a:spcBef>
              <a:spcPct val="0"/>
            </a:spcBef>
            <a:spcAft>
              <a:spcPct val="15000"/>
            </a:spcAft>
            <a:buChar char="••"/>
          </a:pPr>
          <a:r>
            <a:rPr lang="en-US" sz="2600" kern="1200" dirty="0" smtClean="0"/>
            <a:t>Develop Strategic Actions</a:t>
          </a:r>
          <a:endParaRPr lang="en-US" sz="2600" kern="1200" dirty="0"/>
        </a:p>
      </dsp:txBody>
      <dsp:txXfrm>
        <a:off x="5087540" y="0"/>
        <a:ext cx="2918221" cy="2060852"/>
      </dsp:txXfrm>
    </dsp:sp>
    <dsp:sp modelId="{5A964134-0024-443E-A6DF-C4247A43F229}">
      <dsp:nvSpPr>
        <dsp:cNvPr id="0" name=""/>
        <dsp:cNvSpPr/>
      </dsp:nvSpPr>
      <dsp:spPr>
        <a:xfrm>
          <a:off x="5087540" y="2060852"/>
          <a:ext cx="2918221" cy="2060852"/>
        </a:xfrm>
        <a:prstGeom prst="rect">
          <a:avLst/>
        </a:prstGeom>
        <a:noFill/>
        <a:ln w="38100"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228600" lvl="1" indent="-228600" algn="l" defTabSz="1155700" rtl="0">
            <a:lnSpc>
              <a:spcPct val="90000"/>
            </a:lnSpc>
            <a:spcBef>
              <a:spcPct val="0"/>
            </a:spcBef>
            <a:spcAft>
              <a:spcPct val="15000"/>
            </a:spcAft>
            <a:buChar char="••"/>
          </a:pPr>
          <a:r>
            <a:rPr lang="en-US" sz="2600" kern="1200" baseline="0" dirty="0" smtClean="0"/>
            <a:t>Actions Implementation</a:t>
          </a:r>
          <a:endParaRPr lang="en-US" sz="2600" kern="1200" dirty="0"/>
        </a:p>
      </dsp:txBody>
      <dsp:txXfrm>
        <a:off x="5087540" y="2060852"/>
        <a:ext cx="2918221" cy="20608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0EC8B-3DF5-4886-8E34-4DBFCE161ADE}">
      <dsp:nvSpPr>
        <dsp:cNvPr id="0" name=""/>
        <dsp:cNvSpPr/>
      </dsp:nvSpPr>
      <dsp:spPr>
        <a:xfrm>
          <a:off x="3810011" y="2514600"/>
          <a:ext cx="2811199" cy="2414994"/>
        </a:xfrm>
        <a:prstGeom prst="gear9">
          <a:avLst/>
        </a:prstGeom>
        <a:solidFill>
          <a:schemeClr val="dk2">
            <a:hueOff val="0"/>
            <a:satOff val="0"/>
            <a:lumOff val="0"/>
            <a:alphaOff val="0"/>
          </a:schemeClr>
        </a:solidFill>
        <a:ln w="63500" cap="flat" cmpd="sng" algn="ctr">
          <a:solidFill>
            <a:schemeClr val="lt2">
              <a:hueOff val="0"/>
              <a:satOff val="0"/>
              <a:lumOff val="0"/>
              <a:alphaOff val="0"/>
            </a:schemeClr>
          </a:solidFill>
          <a:prstDash val="solid"/>
        </a:ln>
        <a:effectLst>
          <a:outerShdw blurRad="95000" rotWithShape="0">
            <a:srgbClr val="000000">
              <a:alpha val="50000"/>
            </a:srgbClr>
          </a:outerShdw>
          <a:softEdge rad="12700"/>
        </a:effectLst>
      </dsp:spPr>
      <dsp:style>
        <a:lnRef idx="3">
          <a:scrgbClr r="0" g="0" b="0"/>
        </a:lnRef>
        <a:fillRef idx="1">
          <a:scrgbClr r="0" g="0" b="0"/>
        </a:fillRef>
        <a:effectRef idx="1">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Climate </a:t>
          </a:r>
          <a:r>
            <a:rPr lang="en-US" sz="2000" kern="1200" dirty="0" smtClean="0"/>
            <a:t>(Living, Working, Learning</a:t>
          </a:r>
          <a:r>
            <a:rPr lang="en-US" sz="1800" kern="1200" dirty="0" smtClean="0"/>
            <a:t>)</a:t>
          </a:r>
          <a:endParaRPr lang="en-US" sz="1800" kern="1200" dirty="0"/>
        </a:p>
      </dsp:txBody>
      <dsp:txXfrm>
        <a:off x="4345575" y="3080301"/>
        <a:ext cx="1740071" cy="1241357"/>
      </dsp:txXfrm>
    </dsp:sp>
    <dsp:sp modelId="{1A4A01AB-AA92-4159-8C58-A337AFC260B6}">
      <dsp:nvSpPr>
        <dsp:cNvPr id="0" name=""/>
        <dsp:cNvSpPr/>
      </dsp:nvSpPr>
      <dsp:spPr>
        <a:xfrm>
          <a:off x="1341613" y="1882854"/>
          <a:ext cx="2630465" cy="2466827"/>
        </a:xfrm>
        <a:prstGeom prst="gear6">
          <a:avLst/>
        </a:prstGeom>
        <a:solidFill>
          <a:schemeClr val="bg2">
            <a:lumMod val="60000"/>
            <a:lumOff val="40000"/>
          </a:schemeClr>
        </a:solidFill>
        <a:ln w="63500" cap="flat" cmpd="sng" algn="ctr">
          <a:solidFill>
            <a:schemeClr val="lt2">
              <a:hueOff val="0"/>
              <a:satOff val="0"/>
              <a:lumOff val="0"/>
              <a:alphaOff val="0"/>
            </a:schemeClr>
          </a:solidFill>
          <a:prstDash val="solid"/>
        </a:ln>
        <a:effectLst>
          <a:outerShdw blurRad="95000" rotWithShape="0">
            <a:srgbClr val="000000">
              <a:alpha val="50000"/>
            </a:srgbClr>
          </a:outerShdw>
          <a:softEdge rad="12700"/>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smtClean="0">
              <a:solidFill>
                <a:schemeClr val="bg2"/>
              </a:solidFill>
            </a:rPr>
            <a:t>Create  and Distribute Knowledge</a:t>
          </a:r>
          <a:endParaRPr lang="en-US" sz="2100" kern="1200" dirty="0">
            <a:solidFill>
              <a:schemeClr val="bg2"/>
            </a:solidFill>
          </a:endParaRPr>
        </a:p>
      </dsp:txBody>
      <dsp:txXfrm>
        <a:off x="1986431" y="2507639"/>
        <a:ext cx="1340829" cy="1217257"/>
      </dsp:txXfrm>
    </dsp:sp>
    <dsp:sp modelId="{79C5C4AA-849D-4F2F-B08B-92095B8D227B}">
      <dsp:nvSpPr>
        <dsp:cNvPr id="0" name=""/>
        <dsp:cNvSpPr/>
      </dsp:nvSpPr>
      <dsp:spPr>
        <a:xfrm rot="20661445">
          <a:off x="3106286" y="250605"/>
          <a:ext cx="2790608" cy="2478941"/>
        </a:xfrm>
        <a:prstGeom prst="gear6">
          <a:avLst/>
        </a:prstGeom>
        <a:solidFill>
          <a:schemeClr val="accent2">
            <a:lumMod val="75000"/>
          </a:schemeClr>
        </a:solidFill>
        <a:ln w="63500" cap="flat" cmpd="sng" algn="ctr">
          <a:solidFill>
            <a:schemeClr val="lt2">
              <a:hueOff val="0"/>
              <a:satOff val="0"/>
              <a:lumOff val="0"/>
              <a:alphaOff val="0"/>
            </a:schemeClr>
          </a:solidFill>
          <a:prstDash val="solid"/>
        </a:ln>
        <a:effectLst>
          <a:outerShdw blurRad="95000" rotWithShape="0">
            <a:srgbClr val="000000">
              <a:alpha val="50000"/>
            </a:srgbClr>
          </a:outerShdw>
          <a:softEdge rad="12700"/>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Community Members</a:t>
          </a:r>
          <a:endParaRPr lang="en-US" sz="2000" kern="1200" dirty="0"/>
        </a:p>
      </dsp:txBody>
      <dsp:txXfrm rot="900000">
        <a:off x="3736834" y="775823"/>
        <a:ext cx="1529512" cy="1428504"/>
      </dsp:txXfrm>
    </dsp:sp>
    <dsp:sp modelId="{4B4BC3F2-C8FE-4552-8677-863FEBB88A2C}">
      <dsp:nvSpPr>
        <dsp:cNvPr id="0" name=""/>
        <dsp:cNvSpPr/>
      </dsp:nvSpPr>
      <dsp:spPr>
        <a:xfrm>
          <a:off x="3615404" y="1950192"/>
          <a:ext cx="3594201" cy="3594201"/>
        </a:xfrm>
        <a:prstGeom prst="circularArrow">
          <a:avLst>
            <a:gd name="adj1" fmla="val 4688"/>
            <a:gd name="adj2" fmla="val 299029"/>
            <a:gd name="adj3" fmla="val 2534336"/>
            <a:gd name="adj4" fmla="val 15822675"/>
            <a:gd name="adj5" fmla="val 5469"/>
          </a:avLst>
        </a:prstGeom>
        <a:solidFill>
          <a:schemeClr val="dk2">
            <a:tint val="60000"/>
            <a:hueOff val="0"/>
            <a:satOff val="0"/>
            <a:lumOff val="0"/>
            <a:alphaOff val="0"/>
          </a:schemeClr>
        </a:solidFill>
        <a:ln>
          <a:noFill/>
        </a:ln>
        <a:effectLst>
          <a:outerShdw blurRad="95000" rotWithShape="0">
            <a:srgbClr val="000000">
              <a:alpha val="50000"/>
            </a:srgbClr>
          </a:outerShdw>
          <a:softEdge rad="12700"/>
        </a:effectLst>
      </dsp:spPr>
      <dsp:style>
        <a:lnRef idx="0">
          <a:scrgbClr r="0" g="0" b="0"/>
        </a:lnRef>
        <a:fillRef idx="1">
          <a:scrgbClr r="0" g="0" b="0"/>
        </a:fillRef>
        <a:effectRef idx="1">
          <a:scrgbClr r="0" g="0" b="0"/>
        </a:effectRef>
        <a:fontRef idx="minor">
          <a:schemeClr val="lt1"/>
        </a:fontRef>
      </dsp:style>
    </dsp:sp>
    <dsp:sp modelId="{7A428E22-018B-46BE-9129-7F4CAE2C2B32}">
      <dsp:nvSpPr>
        <dsp:cNvPr id="0" name=""/>
        <dsp:cNvSpPr/>
      </dsp:nvSpPr>
      <dsp:spPr>
        <a:xfrm>
          <a:off x="1257606" y="1322097"/>
          <a:ext cx="2611412" cy="2611412"/>
        </a:xfrm>
        <a:prstGeom prst="leftCircularArrow">
          <a:avLst>
            <a:gd name="adj1" fmla="val 6452"/>
            <a:gd name="adj2" fmla="val 429999"/>
            <a:gd name="adj3" fmla="val 10489124"/>
            <a:gd name="adj4" fmla="val 14837806"/>
            <a:gd name="adj5" fmla="val 7527"/>
          </a:avLst>
        </a:prstGeom>
        <a:solidFill>
          <a:schemeClr val="dk2">
            <a:tint val="60000"/>
            <a:hueOff val="0"/>
            <a:satOff val="0"/>
            <a:lumOff val="0"/>
            <a:alphaOff val="0"/>
          </a:schemeClr>
        </a:solidFill>
        <a:ln>
          <a:noFill/>
        </a:ln>
        <a:effectLst>
          <a:outerShdw blurRad="95000" rotWithShape="0">
            <a:srgbClr val="000000">
              <a:alpha val="50000"/>
            </a:srgbClr>
          </a:outerShdw>
          <a:softEdge rad="12700"/>
        </a:effectLst>
      </dsp:spPr>
      <dsp:style>
        <a:lnRef idx="0">
          <a:scrgbClr r="0" g="0" b="0"/>
        </a:lnRef>
        <a:fillRef idx="1">
          <a:scrgbClr r="0" g="0" b="0"/>
        </a:fillRef>
        <a:effectRef idx="1">
          <a:scrgbClr r="0" g="0" b="0"/>
        </a:effectRef>
        <a:fontRef idx="minor">
          <a:schemeClr val="lt1"/>
        </a:fontRef>
      </dsp:style>
    </dsp:sp>
    <dsp:sp modelId="{137FED93-CD2A-40BD-9177-4FB6D06E3466}">
      <dsp:nvSpPr>
        <dsp:cNvPr id="0" name=""/>
        <dsp:cNvSpPr/>
      </dsp:nvSpPr>
      <dsp:spPr>
        <a:xfrm>
          <a:off x="2582133" y="47443"/>
          <a:ext cx="2815628" cy="2815628"/>
        </a:xfrm>
        <a:prstGeom prst="circularArrow">
          <a:avLst>
            <a:gd name="adj1" fmla="val 5984"/>
            <a:gd name="adj2" fmla="val 394124"/>
            <a:gd name="adj3" fmla="val 13313824"/>
            <a:gd name="adj4" fmla="val 10508221"/>
            <a:gd name="adj5" fmla="val 6981"/>
          </a:avLst>
        </a:prstGeom>
        <a:solidFill>
          <a:schemeClr val="dk2">
            <a:tint val="60000"/>
            <a:hueOff val="0"/>
            <a:satOff val="0"/>
            <a:lumOff val="0"/>
            <a:alphaOff val="0"/>
          </a:schemeClr>
        </a:solidFill>
        <a:ln>
          <a:noFill/>
        </a:ln>
        <a:effectLst>
          <a:outerShdw blurRad="95000" rotWithShape="0">
            <a:srgbClr val="000000">
              <a:alpha val="50000"/>
            </a:srgbClr>
          </a:outerShdw>
          <a:softEdge rad="12700"/>
        </a:effectLst>
      </dsp:spPr>
      <dsp:style>
        <a:lnRef idx="0">
          <a:scrgbClr r="0" g="0" b="0"/>
        </a:lnRef>
        <a:fillRef idx="1">
          <a:scrgbClr r="0" g="0" b="0"/>
        </a:fillRef>
        <a:effectRef idx="1">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ADAF61-E0B1-4387-A34E-A492F5B15D0E}">
      <dsp:nvSpPr>
        <dsp:cNvPr id="0" name=""/>
        <dsp:cNvSpPr/>
      </dsp:nvSpPr>
      <dsp:spPr>
        <a:xfrm rot="5400000">
          <a:off x="-255117" y="258988"/>
          <a:ext cx="1700782" cy="1190547"/>
        </a:xfrm>
        <a:prstGeom prst="chevron">
          <a:avLst/>
        </a:prstGeom>
        <a:solidFill>
          <a:schemeClr val="dk2">
            <a:hueOff val="0"/>
            <a:satOff val="0"/>
            <a:lumOff val="0"/>
            <a:alphaOff val="0"/>
          </a:schemeClr>
        </a:solidFill>
        <a:ln w="38100" cap="flat" cmpd="sng" algn="ctr">
          <a:solidFill>
            <a:schemeClr val="dk2">
              <a:hueOff val="0"/>
              <a:satOff val="0"/>
              <a:lumOff val="0"/>
              <a:alphaOff val="0"/>
            </a:schemeClr>
          </a:solidFill>
          <a:prstDash val="solid"/>
        </a:ln>
        <a:effectLst>
          <a:outerShdw blurRad="95000" rotWithShape="0">
            <a:srgbClr val="000000">
              <a:alpha val="50000"/>
            </a:srgbClr>
          </a:outerShdw>
          <a:softEdge rad="12700"/>
        </a:effectLst>
      </dsp:spPr>
      <dsp:style>
        <a:lnRef idx="2">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dirty="0" smtClean="0"/>
            <a:t>What is it?</a:t>
          </a:r>
          <a:endParaRPr lang="en-US" sz="1800" b="1" kern="1200" dirty="0"/>
        </a:p>
      </dsp:txBody>
      <dsp:txXfrm rot="-5400000">
        <a:off x="1" y="599145"/>
        <a:ext cx="1190547" cy="510235"/>
      </dsp:txXfrm>
    </dsp:sp>
    <dsp:sp modelId="{56893691-EF16-42BC-9958-9418E4B826FD}">
      <dsp:nvSpPr>
        <dsp:cNvPr id="0" name=""/>
        <dsp:cNvSpPr/>
      </dsp:nvSpPr>
      <dsp:spPr>
        <a:xfrm rot="5400000">
          <a:off x="4043019" y="-2848600"/>
          <a:ext cx="1105508" cy="6810452"/>
        </a:xfrm>
        <a:prstGeom prst="round2SameRect">
          <a:avLst/>
        </a:prstGeom>
        <a:solidFill>
          <a:schemeClr val="lt2">
            <a:alpha val="90000"/>
            <a:hueOff val="0"/>
            <a:satOff val="0"/>
            <a:lumOff val="0"/>
            <a:alphaOff val="0"/>
          </a:schemeClr>
        </a:solidFill>
        <a:ln w="381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Campus Climate is a construct</a:t>
          </a:r>
          <a:endParaRPr lang="en-US" sz="2400" kern="1200" dirty="0"/>
        </a:p>
      </dsp:txBody>
      <dsp:txXfrm rot="-5400000">
        <a:off x="1190547" y="57838"/>
        <a:ext cx="6756486" cy="997576"/>
      </dsp:txXfrm>
    </dsp:sp>
    <dsp:sp modelId="{B90227D2-E865-4F28-8BE2-7032A89B6DDF}">
      <dsp:nvSpPr>
        <dsp:cNvPr id="0" name=""/>
        <dsp:cNvSpPr/>
      </dsp:nvSpPr>
      <dsp:spPr>
        <a:xfrm rot="5400000">
          <a:off x="-255117" y="1766926"/>
          <a:ext cx="1700782" cy="1190547"/>
        </a:xfrm>
        <a:prstGeom prst="chevron">
          <a:avLst/>
        </a:prstGeom>
        <a:solidFill>
          <a:schemeClr val="dk2">
            <a:hueOff val="0"/>
            <a:satOff val="0"/>
            <a:lumOff val="0"/>
            <a:alphaOff val="0"/>
          </a:schemeClr>
        </a:solidFill>
        <a:ln w="38100" cap="flat" cmpd="sng" algn="ctr">
          <a:solidFill>
            <a:schemeClr val="dk2">
              <a:hueOff val="0"/>
              <a:satOff val="0"/>
              <a:lumOff val="0"/>
              <a:alphaOff val="0"/>
            </a:schemeClr>
          </a:solidFill>
          <a:prstDash val="solid"/>
        </a:ln>
        <a:effectLst>
          <a:outerShdw blurRad="95000" rotWithShape="0">
            <a:srgbClr val="000000">
              <a:alpha val="50000"/>
            </a:srgbClr>
          </a:outerShdw>
          <a:softEdge rad="12700"/>
        </a:effectLst>
      </dsp:spPr>
      <dsp:style>
        <a:lnRef idx="2">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Definition</a:t>
          </a:r>
          <a:r>
            <a:rPr lang="en-US" sz="1800" b="1" kern="1200" dirty="0" smtClean="0"/>
            <a:t>?</a:t>
          </a:r>
          <a:endParaRPr lang="en-US" sz="1800" b="1" kern="1200" dirty="0"/>
        </a:p>
      </dsp:txBody>
      <dsp:txXfrm rot="-5400000">
        <a:off x="1" y="2107083"/>
        <a:ext cx="1190547" cy="510235"/>
      </dsp:txXfrm>
    </dsp:sp>
    <dsp:sp modelId="{0F51E924-2112-46A0-8C0B-1EA3E4DC288E}">
      <dsp:nvSpPr>
        <dsp:cNvPr id="0" name=""/>
        <dsp:cNvSpPr/>
      </dsp:nvSpPr>
      <dsp:spPr>
        <a:xfrm rot="5400000">
          <a:off x="4043019" y="-1340663"/>
          <a:ext cx="1105508" cy="6810452"/>
        </a:xfrm>
        <a:prstGeom prst="round2SameRect">
          <a:avLst/>
        </a:prstGeom>
        <a:solidFill>
          <a:schemeClr val="lt2">
            <a:alpha val="90000"/>
            <a:hueOff val="0"/>
            <a:satOff val="0"/>
            <a:lumOff val="0"/>
            <a:alphaOff val="0"/>
          </a:schemeClr>
        </a:solidFill>
        <a:ln w="381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i="1" kern="1200" dirty="0" smtClean="0"/>
            <a:t>Current attitudes, behaviors, and standards and practices of employees and students of an institution</a:t>
          </a:r>
          <a:endParaRPr lang="en-US" sz="2400" kern="1200" dirty="0"/>
        </a:p>
      </dsp:txBody>
      <dsp:txXfrm rot="-5400000">
        <a:off x="1190547" y="1565775"/>
        <a:ext cx="6756486" cy="997576"/>
      </dsp:txXfrm>
    </dsp:sp>
    <dsp:sp modelId="{D1CEB680-C20D-4A54-B81B-5DA198D4497B}">
      <dsp:nvSpPr>
        <dsp:cNvPr id="0" name=""/>
        <dsp:cNvSpPr/>
      </dsp:nvSpPr>
      <dsp:spPr>
        <a:xfrm rot="5400000">
          <a:off x="-255117" y="3274863"/>
          <a:ext cx="1700782" cy="1190547"/>
        </a:xfrm>
        <a:prstGeom prst="chevron">
          <a:avLst/>
        </a:prstGeom>
        <a:solidFill>
          <a:schemeClr val="dk2">
            <a:hueOff val="0"/>
            <a:satOff val="0"/>
            <a:lumOff val="0"/>
            <a:alphaOff val="0"/>
          </a:schemeClr>
        </a:solidFill>
        <a:ln w="38100" cap="flat" cmpd="sng" algn="ctr">
          <a:solidFill>
            <a:schemeClr val="dk2">
              <a:hueOff val="0"/>
              <a:satOff val="0"/>
              <a:lumOff val="0"/>
              <a:alphaOff val="0"/>
            </a:schemeClr>
          </a:solidFill>
          <a:prstDash val="solid"/>
        </a:ln>
        <a:effectLst>
          <a:outerShdw blurRad="95000" rotWithShape="0">
            <a:srgbClr val="000000">
              <a:alpha val="50000"/>
            </a:srgbClr>
          </a:outerShdw>
          <a:softEdge rad="12700"/>
        </a:effectLst>
      </dsp:spPr>
      <dsp:style>
        <a:lnRef idx="2">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t>How is it measured?</a:t>
          </a:r>
          <a:endParaRPr lang="en-US" sz="1600" b="1" kern="1200" dirty="0"/>
        </a:p>
      </dsp:txBody>
      <dsp:txXfrm rot="-5400000">
        <a:off x="1" y="3615020"/>
        <a:ext cx="1190547" cy="510235"/>
      </dsp:txXfrm>
    </dsp:sp>
    <dsp:sp modelId="{2540CD82-6B26-48AD-9A75-C42947456E4E}">
      <dsp:nvSpPr>
        <dsp:cNvPr id="0" name=""/>
        <dsp:cNvSpPr/>
      </dsp:nvSpPr>
      <dsp:spPr>
        <a:xfrm rot="5400000">
          <a:off x="4043019" y="167274"/>
          <a:ext cx="1105508" cy="6810452"/>
        </a:xfrm>
        <a:prstGeom prst="round2SameRect">
          <a:avLst/>
        </a:prstGeom>
        <a:solidFill>
          <a:schemeClr val="lt2">
            <a:alpha val="90000"/>
            <a:hueOff val="0"/>
            <a:satOff val="0"/>
            <a:lumOff val="0"/>
            <a:alphaOff val="0"/>
          </a:schemeClr>
        </a:solidFill>
        <a:ln w="381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t>Personal Experiences</a:t>
          </a:r>
          <a:endParaRPr lang="en-US" sz="2400" kern="1200" dirty="0"/>
        </a:p>
        <a:p>
          <a:pPr marL="228600" lvl="1" indent="-228600" algn="l" defTabSz="1066800">
            <a:lnSpc>
              <a:spcPct val="90000"/>
            </a:lnSpc>
            <a:spcBef>
              <a:spcPct val="0"/>
            </a:spcBef>
            <a:spcAft>
              <a:spcPct val="15000"/>
            </a:spcAft>
            <a:buChar char="••"/>
          </a:pPr>
          <a:r>
            <a:rPr lang="en-US" sz="2400" kern="1200" dirty="0" smtClean="0"/>
            <a:t>Perceptions</a:t>
          </a:r>
          <a:endParaRPr lang="en-US" sz="2400" kern="1200" dirty="0"/>
        </a:p>
        <a:p>
          <a:pPr marL="228600" lvl="1" indent="-228600" algn="l" defTabSz="1066800">
            <a:lnSpc>
              <a:spcPct val="90000"/>
            </a:lnSpc>
            <a:spcBef>
              <a:spcPct val="0"/>
            </a:spcBef>
            <a:spcAft>
              <a:spcPct val="15000"/>
            </a:spcAft>
            <a:buChar char="••"/>
          </a:pPr>
          <a:r>
            <a:rPr lang="en-US" sz="2400" kern="1200" dirty="0" smtClean="0"/>
            <a:t>Institutional Efforts</a:t>
          </a:r>
          <a:endParaRPr lang="en-US" sz="2400" kern="1200" dirty="0"/>
        </a:p>
      </dsp:txBody>
      <dsp:txXfrm rot="-5400000">
        <a:off x="1190547" y="3073712"/>
        <a:ext cx="6756486" cy="9975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3A1A25-7ABD-4A13-A7E0-B650DA8C5EA2}">
      <dsp:nvSpPr>
        <dsp:cNvPr id="0" name=""/>
        <dsp:cNvSpPr/>
      </dsp:nvSpPr>
      <dsp:spPr>
        <a:xfrm>
          <a:off x="0" y="0"/>
          <a:ext cx="8462169" cy="2023109"/>
        </a:xfrm>
        <a:prstGeom prst="roundRect">
          <a:avLst>
            <a:gd name="adj" fmla="val 10000"/>
          </a:avLst>
        </a:prstGeom>
        <a:solidFill>
          <a:schemeClr val="dk2">
            <a:alpha val="90000"/>
            <a:tint val="40000"/>
            <a:hueOff val="0"/>
            <a:satOff val="0"/>
            <a:lumOff val="0"/>
            <a:alphaOff val="0"/>
          </a:schemeClr>
        </a:solidFill>
        <a:ln w="381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D3FF18-9594-42B3-9A76-CBA69A8A75C5}">
      <dsp:nvSpPr>
        <dsp:cNvPr id="0" name=""/>
        <dsp:cNvSpPr/>
      </dsp:nvSpPr>
      <dsp:spPr>
        <a:xfrm>
          <a:off x="254261" y="118107"/>
          <a:ext cx="2485095" cy="1786893"/>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5000" r="-55000"/>
          </a:stretch>
        </a:blip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A72EC6-D0D5-426C-B360-BF39D0462784}">
      <dsp:nvSpPr>
        <dsp:cNvPr id="0" name=""/>
        <dsp:cNvSpPr/>
      </dsp:nvSpPr>
      <dsp:spPr>
        <a:xfrm rot="10800000">
          <a:off x="259754" y="2023109"/>
          <a:ext cx="2474110" cy="2472689"/>
        </a:xfrm>
        <a:prstGeom prst="round2SameRect">
          <a:avLst>
            <a:gd name="adj1" fmla="val 10500"/>
            <a:gd name="adj2" fmla="val 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r>
            <a:rPr lang="en-US" sz="1900" kern="1200" dirty="0" smtClean="0"/>
            <a:t>How students experience their campus environment influences both </a:t>
          </a:r>
          <a:r>
            <a:rPr lang="en-US" sz="1900" b="1" kern="1200" dirty="0" smtClean="0"/>
            <a:t>learning and developmental outcomes.</a:t>
          </a:r>
          <a:r>
            <a:rPr lang="en-US" sz="1900" b="1" kern="1200" baseline="30000" dirty="0" smtClean="0"/>
            <a:t>1</a:t>
          </a:r>
          <a:endParaRPr lang="en-US" sz="1900" b="1" kern="1200" dirty="0"/>
        </a:p>
      </dsp:txBody>
      <dsp:txXfrm rot="10800000">
        <a:off x="335798" y="2023109"/>
        <a:ext cx="2322022" cy="2396645"/>
      </dsp:txXfrm>
    </dsp:sp>
    <dsp:sp modelId="{51D5BEE5-1AD7-4A60-A5DA-55B881E26668}">
      <dsp:nvSpPr>
        <dsp:cNvPr id="0" name=""/>
        <dsp:cNvSpPr/>
      </dsp:nvSpPr>
      <dsp:spPr>
        <a:xfrm>
          <a:off x="2986767" y="152401"/>
          <a:ext cx="2499618" cy="1718306"/>
        </a:xfrm>
        <a:prstGeom prst="roundRect">
          <a:avLst>
            <a:gd name="adj" fmla="val 10000"/>
          </a:avLst>
        </a:prstGeom>
        <a:blipFill rotWithShape="1">
          <a:blip xmlns:r="http://schemas.openxmlformats.org/officeDocument/2006/relationships" r:embed="rId2"/>
          <a:stretch>
            <a:fillRect/>
          </a:stretch>
        </a:blip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3A86C2-497F-4196-BAE0-CCEC63F77389}">
      <dsp:nvSpPr>
        <dsp:cNvPr id="0" name=""/>
        <dsp:cNvSpPr/>
      </dsp:nvSpPr>
      <dsp:spPr>
        <a:xfrm rot="10800000">
          <a:off x="2999521" y="2023109"/>
          <a:ext cx="2474110" cy="2472689"/>
        </a:xfrm>
        <a:prstGeom prst="round2SameRect">
          <a:avLst>
            <a:gd name="adj1" fmla="val 10500"/>
            <a:gd name="adj2" fmla="val 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r>
            <a:rPr lang="en-US" sz="1900" kern="1200" dirty="0" smtClean="0"/>
            <a:t>Discriminatory environments have a </a:t>
          </a:r>
          <a:r>
            <a:rPr lang="en-US" sz="1900" b="1" kern="1200" dirty="0" smtClean="0"/>
            <a:t>negative effect </a:t>
          </a:r>
          <a:r>
            <a:rPr lang="en-US" sz="1900" kern="1200" dirty="0" smtClean="0"/>
            <a:t>on student learning.</a:t>
          </a:r>
          <a:r>
            <a:rPr lang="en-US" sz="1900" kern="1200" baseline="30000" dirty="0" smtClean="0"/>
            <a:t>2</a:t>
          </a:r>
          <a:endParaRPr lang="en-US" sz="1900" kern="1200" dirty="0"/>
        </a:p>
      </dsp:txBody>
      <dsp:txXfrm rot="10800000">
        <a:off x="3075565" y="2023109"/>
        <a:ext cx="2322022" cy="2396645"/>
      </dsp:txXfrm>
    </dsp:sp>
    <dsp:sp modelId="{24BC3396-597F-4FEB-9B52-82B1C634371A}">
      <dsp:nvSpPr>
        <dsp:cNvPr id="0" name=""/>
        <dsp:cNvSpPr/>
      </dsp:nvSpPr>
      <dsp:spPr>
        <a:xfrm>
          <a:off x="5788301" y="194306"/>
          <a:ext cx="2365100" cy="1634497"/>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1000" r="-51000"/>
          </a:stretch>
        </a:blip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D6FEAA-3339-4566-A4BC-9751A04ABC98}">
      <dsp:nvSpPr>
        <dsp:cNvPr id="0" name=""/>
        <dsp:cNvSpPr/>
      </dsp:nvSpPr>
      <dsp:spPr>
        <a:xfrm rot="10800000">
          <a:off x="5733797" y="2023109"/>
          <a:ext cx="2474110" cy="2472689"/>
        </a:xfrm>
        <a:prstGeom prst="round2SameRect">
          <a:avLst>
            <a:gd name="adj1" fmla="val 10500"/>
            <a:gd name="adj2" fmla="val 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t" anchorCtr="0">
          <a:noAutofit/>
        </a:bodyPr>
        <a:lstStyle/>
        <a:p>
          <a:pPr lvl="0" algn="ctr" defTabSz="844550">
            <a:lnSpc>
              <a:spcPct val="90000"/>
            </a:lnSpc>
            <a:spcBef>
              <a:spcPct val="0"/>
            </a:spcBef>
            <a:spcAft>
              <a:spcPct val="35000"/>
            </a:spcAft>
          </a:pPr>
          <a:r>
            <a:rPr lang="en-US" sz="1900" kern="1200" dirty="0" smtClean="0"/>
            <a:t>Research supports the pedagogical value of a </a:t>
          </a:r>
          <a:r>
            <a:rPr lang="en-US" sz="1900" b="1" kern="1200" dirty="0" smtClean="0"/>
            <a:t>diverse student body </a:t>
          </a:r>
          <a:r>
            <a:rPr lang="en-US" sz="1900" kern="1200" dirty="0" smtClean="0"/>
            <a:t>and faculty on </a:t>
          </a:r>
          <a:r>
            <a:rPr lang="en-US" sz="1900" b="1" kern="1200" dirty="0" smtClean="0"/>
            <a:t>enhancing learning outcomes.</a:t>
          </a:r>
          <a:r>
            <a:rPr lang="en-US" sz="1900" b="1" kern="1200" baseline="30000" dirty="0" smtClean="0"/>
            <a:t>3</a:t>
          </a:r>
          <a:endParaRPr lang="en-US" sz="1900" b="1" kern="1200" dirty="0"/>
        </a:p>
      </dsp:txBody>
      <dsp:txXfrm rot="10800000">
        <a:off x="5809841" y="2023109"/>
        <a:ext cx="2322022" cy="239664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3A1A25-7ABD-4A13-A7E0-B650DA8C5EA2}">
      <dsp:nvSpPr>
        <dsp:cNvPr id="0" name=""/>
        <dsp:cNvSpPr/>
      </dsp:nvSpPr>
      <dsp:spPr>
        <a:xfrm>
          <a:off x="0" y="0"/>
          <a:ext cx="7932738" cy="2023110"/>
        </a:xfrm>
        <a:prstGeom prst="roundRect">
          <a:avLst>
            <a:gd name="adj" fmla="val 10000"/>
          </a:avLst>
        </a:prstGeom>
        <a:solidFill>
          <a:schemeClr val="dk2">
            <a:alpha val="90000"/>
            <a:tint val="40000"/>
            <a:hueOff val="0"/>
            <a:satOff val="0"/>
            <a:lumOff val="0"/>
            <a:alphaOff val="0"/>
          </a:schemeClr>
        </a:solidFill>
        <a:ln w="381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D3FF18-9594-42B3-9A76-CBA69A8A75C5}">
      <dsp:nvSpPr>
        <dsp:cNvPr id="0" name=""/>
        <dsp:cNvSpPr/>
      </dsp:nvSpPr>
      <dsp:spPr>
        <a:xfrm>
          <a:off x="518461" y="166147"/>
          <a:ext cx="1769282" cy="1690815"/>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89000" r="-89000"/>
          </a:stretch>
        </a:blip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A72EC6-D0D5-426C-B360-BF39D0462784}">
      <dsp:nvSpPr>
        <dsp:cNvPr id="0" name=""/>
        <dsp:cNvSpPr/>
      </dsp:nvSpPr>
      <dsp:spPr>
        <a:xfrm rot="10800000">
          <a:off x="237982" y="2023109"/>
          <a:ext cx="2330241" cy="2472690"/>
        </a:xfrm>
        <a:prstGeom prst="round2SameRect">
          <a:avLst>
            <a:gd name="adj1" fmla="val 10500"/>
            <a:gd name="adj2" fmla="val 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kern="1200" dirty="0" smtClean="0"/>
            <a:t>The personal and professional development of employees are impacted by campus climate.</a:t>
          </a:r>
          <a:r>
            <a:rPr lang="en-US" sz="2000" kern="1200" baseline="30000" dirty="0" smtClean="0"/>
            <a:t>1</a:t>
          </a:r>
          <a:r>
            <a:rPr lang="en-US" sz="2000" kern="1200" dirty="0" smtClean="0"/>
            <a:t> </a:t>
          </a:r>
          <a:endParaRPr lang="en-US" sz="2000" b="1" kern="1200" dirty="0"/>
        </a:p>
      </dsp:txBody>
      <dsp:txXfrm rot="10800000">
        <a:off x="309645" y="2023109"/>
        <a:ext cx="2186915" cy="2401027"/>
      </dsp:txXfrm>
    </dsp:sp>
    <dsp:sp modelId="{51D5BEE5-1AD7-4A60-A5DA-55B881E26668}">
      <dsp:nvSpPr>
        <dsp:cNvPr id="0" name=""/>
        <dsp:cNvSpPr/>
      </dsp:nvSpPr>
      <dsp:spPr>
        <a:xfrm>
          <a:off x="3036695" y="101239"/>
          <a:ext cx="1859346" cy="1820631"/>
        </a:xfrm>
        <a:prstGeom prst="roundRect">
          <a:avLst>
            <a:gd name="adj" fmla="val 10000"/>
          </a:avLst>
        </a:prstGeom>
        <a:blipFill rotWithShape="1">
          <a:blip xmlns:r="http://schemas.openxmlformats.org/officeDocument/2006/relationships" r:embed="rId2"/>
          <a:stretch>
            <a:fillRect/>
          </a:stretch>
        </a:blip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3A86C2-497F-4196-BAE0-CCEC63F77389}">
      <dsp:nvSpPr>
        <dsp:cNvPr id="0" name=""/>
        <dsp:cNvSpPr/>
      </dsp:nvSpPr>
      <dsp:spPr>
        <a:xfrm rot="10800000">
          <a:off x="2801248" y="2023109"/>
          <a:ext cx="2330241" cy="2472690"/>
        </a:xfrm>
        <a:prstGeom prst="round2SameRect">
          <a:avLst>
            <a:gd name="adj1" fmla="val 10500"/>
            <a:gd name="adj2" fmla="val 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en-US" sz="1500" kern="1200" dirty="0" smtClean="0"/>
            <a:t> </a:t>
          </a:r>
          <a:r>
            <a:rPr lang="en-US" sz="1600" kern="1200" dirty="0" smtClean="0"/>
            <a:t>Faculty members who judge their campus climate more positively are more likely to feel personally supported and perceive their work unit as more supportive.</a:t>
          </a:r>
          <a:r>
            <a:rPr lang="en-US" sz="1600" kern="1200" baseline="30000" dirty="0" smtClean="0"/>
            <a:t>2</a:t>
          </a:r>
          <a:endParaRPr lang="en-US" sz="1500" kern="1200" dirty="0"/>
        </a:p>
      </dsp:txBody>
      <dsp:txXfrm rot="10800000">
        <a:off x="2872911" y="2023109"/>
        <a:ext cx="2186915" cy="2401027"/>
      </dsp:txXfrm>
    </dsp:sp>
    <dsp:sp modelId="{24BC3396-597F-4FEB-9B52-82B1C634371A}">
      <dsp:nvSpPr>
        <dsp:cNvPr id="0" name=""/>
        <dsp:cNvSpPr/>
      </dsp:nvSpPr>
      <dsp:spPr>
        <a:xfrm>
          <a:off x="5438487" y="166147"/>
          <a:ext cx="2182294" cy="1690815"/>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8000" r="-8000"/>
          </a:stretch>
        </a:blip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D6FEAA-3339-4566-A4BC-9751A04ABC98}">
      <dsp:nvSpPr>
        <dsp:cNvPr id="0" name=""/>
        <dsp:cNvSpPr/>
      </dsp:nvSpPr>
      <dsp:spPr>
        <a:xfrm rot="10800000">
          <a:off x="5364514" y="2023109"/>
          <a:ext cx="2330241" cy="2472690"/>
        </a:xfrm>
        <a:prstGeom prst="round2SameRect">
          <a:avLst>
            <a:gd name="adj1" fmla="val 10500"/>
            <a:gd name="adj2" fmla="val 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t" anchorCtr="0">
          <a:noAutofit/>
        </a:bodyPr>
        <a:lstStyle/>
        <a:p>
          <a:pPr lvl="0" algn="ctr" defTabSz="666750">
            <a:lnSpc>
              <a:spcPct val="90000"/>
            </a:lnSpc>
            <a:spcBef>
              <a:spcPct val="0"/>
            </a:spcBef>
            <a:spcAft>
              <a:spcPct val="35000"/>
            </a:spcAft>
          </a:pPr>
          <a:r>
            <a:rPr lang="en-US" sz="1500" kern="1200" dirty="0" smtClean="0"/>
            <a:t>Research underscores the relationships between (1) workplace discrimination and negative job and career attitudes and (2) workplace encounters with prejudice and lower health and well-being.</a:t>
          </a:r>
          <a:r>
            <a:rPr lang="en-US" sz="1500" b="1" kern="1200" dirty="0" smtClean="0"/>
            <a:t>.</a:t>
          </a:r>
          <a:r>
            <a:rPr lang="en-US" sz="1500" b="1" kern="1200" baseline="30000" dirty="0" smtClean="0"/>
            <a:t>3</a:t>
          </a:r>
          <a:endParaRPr lang="en-US" sz="1500" b="1" kern="1200" dirty="0"/>
        </a:p>
      </dsp:txBody>
      <dsp:txXfrm rot="10800000">
        <a:off x="5436177" y="2023109"/>
        <a:ext cx="2186915" cy="24010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3A1A25-7ABD-4A13-A7E0-B650DA8C5EA2}">
      <dsp:nvSpPr>
        <dsp:cNvPr id="0" name=""/>
        <dsp:cNvSpPr/>
      </dsp:nvSpPr>
      <dsp:spPr>
        <a:xfrm>
          <a:off x="0" y="0"/>
          <a:ext cx="8487805" cy="1899210"/>
        </a:xfrm>
        <a:prstGeom prst="roundRect">
          <a:avLst>
            <a:gd name="adj" fmla="val 10000"/>
          </a:avLst>
        </a:prstGeom>
        <a:solidFill>
          <a:schemeClr val="tx1">
            <a:lumMod val="75000"/>
            <a:alpha val="90000"/>
          </a:schemeClr>
        </a:solidFill>
        <a:ln w="381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8D3FF18-9594-42B3-9A76-CBA69A8A75C5}">
      <dsp:nvSpPr>
        <dsp:cNvPr id="0" name=""/>
        <dsp:cNvSpPr/>
      </dsp:nvSpPr>
      <dsp:spPr>
        <a:xfrm>
          <a:off x="457201" y="258060"/>
          <a:ext cx="2057141" cy="1392754"/>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8000" r="-48000"/>
          </a:stretch>
        </a:blip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1A72EC6-D0D5-426C-B360-BF39D0462784}">
      <dsp:nvSpPr>
        <dsp:cNvPr id="0" name=""/>
        <dsp:cNvSpPr/>
      </dsp:nvSpPr>
      <dsp:spPr>
        <a:xfrm rot="10800000">
          <a:off x="254634" y="1899210"/>
          <a:ext cx="2493292" cy="2321256"/>
        </a:xfrm>
        <a:prstGeom prst="round2SameRect">
          <a:avLst>
            <a:gd name="adj1" fmla="val 10500"/>
            <a:gd name="adj2" fmla="val 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lvl="0" algn="ctr" defTabSz="711200">
            <a:lnSpc>
              <a:spcPct val="90000"/>
            </a:lnSpc>
            <a:spcBef>
              <a:spcPct val="0"/>
            </a:spcBef>
            <a:spcAft>
              <a:spcPct val="35000"/>
            </a:spcAft>
          </a:pPr>
          <a:r>
            <a:rPr lang="en-US" sz="1600" kern="1200" dirty="0" smtClean="0">
              <a:cs typeface="Times New Roman" pitchFamily="18" charset="0"/>
            </a:rPr>
            <a:t>To foster a caring university community that provides leadership for constructive participation in a diverse, multicultural world. </a:t>
          </a:r>
          <a:endParaRPr lang="en-US" sz="1600" b="1" kern="1200" dirty="0"/>
        </a:p>
      </dsp:txBody>
      <dsp:txXfrm rot="10800000">
        <a:off x="326021" y="1899210"/>
        <a:ext cx="2350518" cy="2249869"/>
      </dsp:txXfrm>
    </dsp:sp>
    <dsp:sp modelId="{51D5BEE5-1AD7-4A60-A5DA-55B881E26668}">
      <dsp:nvSpPr>
        <dsp:cNvPr id="0" name=""/>
        <dsp:cNvSpPr/>
      </dsp:nvSpPr>
      <dsp:spPr>
        <a:xfrm>
          <a:off x="3200397" y="253228"/>
          <a:ext cx="2087010" cy="1392754"/>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7000" r="-47000"/>
          </a:stretch>
        </a:blip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3A86C2-497F-4196-BAE0-CCEC63F77389}">
      <dsp:nvSpPr>
        <dsp:cNvPr id="0" name=""/>
        <dsp:cNvSpPr/>
      </dsp:nvSpPr>
      <dsp:spPr>
        <a:xfrm rot="10800000">
          <a:off x="2997256" y="1899210"/>
          <a:ext cx="2493292" cy="2321256"/>
        </a:xfrm>
        <a:prstGeom prst="round2SameRect">
          <a:avLst>
            <a:gd name="adj1" fmla="val 10500"/>
            <a:gd name="adj2" fmla="val 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kern="1200" dirty="0" smtClean="0">
              <a:cs typeface="Times New Roman" pitchFamily="18" charset="0"/>
            </a:rPr>
            <a:t>To open the doors wider for under-served constituents to create a welcoming environment.</a:t>
          </a:r>
          <a:endParaRPr lang="en-US" sz="2000" kern="1200" dirty="0"/>
        </a:p>
      </dsp:txBody>
      <dsp:txXfrm rot="10800000">
        <a:off x="3068643" y="1899210"/>
        <a:ext cx="2350518" cy="2249869"/>
      </dsp:txXfrm>
    </dsp:sp>
    <dsp:sp modelId="{24BC3396-597F-4FEB-9B52-82B1C634371A}">
      <dsp:nvSpPr>
        <dsp:cNvPr id="0" name=""/>
        <dsp:cNvSpPr/>
      </dsp:nvSpPr>
      <dsp:spPr>
        <a:xfrm>
          <a:off x="5895846" y="193339"/>
          <a:ext cx="2181356" cy="1512530"/>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74000" r="-74000"/>
          </a:stretch>
        </a:blip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D6FEAA-3339-4566-A4BC-9751A04ABC98}">
      <dsp:nvSpPr>
        <dsp:cNvPr id="0" name=""/>
        <dsp:cNvSpPr/>
      </dsp:nvSpPr>
      <dsp:spPr>
        <a:xfrm rot="10800000">
          <a:off x="5739878" y="1899210"/>
          <a:ext cx="2493292" cy="2321256"/>
        </a:xfrm>
        <a:prstGeom prst="round2SameRect">
          <a:avLst>
            <a:gd name="adj1" fmla="val 10500"/>
            <a:gd name="adj2" fmla="val 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t" anchorCtr="0">
          <a:noAutofit/>
        </a:bodyPr>
        <a:lstStyle/>
        <a:p>
          <a:pPr lvl="0" algn="ctr" defTabSz="889000">
            <a:lnSpc>
              <a:spcPct val="90000"/>
            </a:lnSpc>
            <a:spcBef>
              <a:spcPct val="0"/>
            </a:spcBef>
            <a:spcAft>
              <a:spcPct val="35000"/>
            </a:spcAft>
          </a:pPr>
          <a:r>
            <a:rPr lang="en-US" sz="2000" kern="1200" dirty="0" smtClean="0">
              <a:cs typeface="Times New Roman" pitchFamily="18" charset="0"/>
            </a:rPr>
            <a:t>To improve the environment for working and learning on campus.</a:t>
          </a:r>
          <a:endParaRPr lang="en-US" sz="2000" b="1" kern="1200" dirty="0"/>
        </a:p>
      </dsp:txBody>
      <dsp:txXfrm rot="10800000">
        <a:off x="5811265" y="1899210"/>
        <a:ext cx="2350518" cy="22498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F8A329-B447-46BC-88BD-B635500C3475}">
      <dsp:nvSpPr>
        <dsp:cNvPr id="0" name=""/>
        <dsp:cNvSpPr/>
      </dsp:nvSpPr>
      <dsp:spPr>
        <a:xfrm>
          <a:off x="1089" y="217937"/>
          <a:ext cx="1443725" cy="1443725"/>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t>Positive Experiences with Campus Climate</a:t>
          </a:r>
          <a:endParaRPr lang="en-US" sz="1400" kern="1200" dirty="0"/>
        </a:p>
      </dsp:txBody>
      <dsp:txXfrm>
        <a:off x="212518" y="429366"/>
        <a:ext cx="1020867" cy="1020867"/>
      </dsp:txXfrm>
    </dsp:sp>
    <dsp:sp modelId="{CEFC4D79-AA54-480E-BB88-A22B3A9096CF}">
      <dsp:nvSpPr>
        <dsp:cNvPr id="0" name=""/>
        <dsp:cNvSpPr/>
      </dsp:nvSpPr>
      <dsp:spPr>
        <a:xfrm>
          <a:off x="1562045" y="521119"/>
          <a:ext cx="837360" cy="837360"/>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1673037" y="841325"/>
        <a:ext cx="615376" cy="196948"/>
      </dsp:txXfrm>
    </dsp:sp>
    <dsp:sp modelId="{B31C4691-E712-4635-848A-C0FDBD650AB7}">
      <dsp:nvSpPr>
        <dsp:cNvPr id="0" name=""/>
        <dsp:cNvSpPr/>
      </dsp:nvSpPr>
      <dsp:spPr>
        <a:xfrm>
          <a:off x="2516637" y="217937"/>
          <a:ext cx="1443725" cy="1443725"/>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ts val="0"/>
            </a:spcAft>
          </a:pPr>
          <a:r>
            <a:rPr lang="en-US" sz="1400" kern="1200" dirty="0" smtClean="0"/>
            <a:t>Positive</a:t>
          </a:r>
        </a:p>
        <a:p>
          <a:pPr lvl="0" algn="ctr" defTabSz="622300">
            <a:lnSpc>
              <a:spcPct val="90000"/>
            </a:lnSpc>
            <a:spcBef>
              <a:spcPct val="0"/>
            </a:spcBef>
            <a:spcAft>
              <a:spcPts val="0"/>
            </a:spcAft>
          </a:pPr>
          <a:r>
            <a:rPr lang="en-US" sz="1400" kern="1200" dirty="0" smtClean="0"/>
            <a:t>Perceptions of Campus Climate</a:t>
          </a:r>
          <a:endParaRPr lang="en-US" sz="1400" kern="1200" dirty="0"/>
        </a:p>
      </dsp:txBody>
      <dsp:txXfrm>
        <a:off x="2728066" y="429366"/>
        <a:ext cx="1020867" cy="1020867"/>
      </dsp:txXfrm>
    </dsp:sp>
    <dsp:sp modelId="{0F992853-BCFB-48C6-BA47-C4489828F31A}">
      <dsp:nvSpPr>
        <dsp:cNvPr id="0" name=""/>
        <dsp:cNvSpPr/>
      </dsp:nvSpPr>
      <dsp:spPr>
        <a:xfrm>
          <a:off x="4077593" y="521119"/>
          <a:ext cx="837360" cy="837360"/>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en-US" sz="1100" kern="1200" dirty="0"/>
        </a:p>
      </dsp:txBody>
      <dsp:txXfrm>
        <a:off x="4188585" y="693615"/>
        <a:ext cx="615376" cy="492368"/>
      </dsp:txXfrm>
    </dsp:sp>
    <dsp:sp modelId="{E557F611-E701-47A4-A33C-6C86BFD4F02C}">
      <dsp:nvSpPr>
        <dsp:cNvPr id="0" name=""/>
        <dsp:cNvSpPr/>
      </dsp:nvSpPr>
      <dsp:spPr>
        <a:xfrm>
          <a:off x="5032184" y="217937"/>
          <a:ext cx="1443725" cy="1443725"/>
        </a:xfrm>
        <a:prstGeom prst="ellipse">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n-US" sz="1100" kern="1200" dirty="0" smtClean="0"/>
        </a:p>
        <a:p>
          <a:pPr lvl="0" algn="ctr" defTabSz="488950">
            <a:lnSpc>
              <a:spcPct val="90000"/>
            </a:lnSpc>
            <a:spcBef>
              <a:spcPct val="0"/>
            </a:spcBef>
            <a:spcAft>
              <a:spcPct val="35000"/>
            </a:spcAft>
          </a:pPr>
          <a:endParaRPr lang="en-US" sz="1100" kern="1200" dirty="0" smtClean="0"/>
        </a:p>
        <a:p>
          <a:pPr lvl="0" algn="ctr" defTabSz="488950">
            <a:lnSpc>
              <a:spcPct val="90000"/>
            </a:lnSpc>
            <a:spcBef>
              <a:spcPct val="0"/>
            </a:spcBef>
            <a:spcAft>
              <a:spcPct val="35000"/>
            </a:spcAft>
          </a:pPr>
          <a:r>
            <a:rPr lang="en-US" sz="2000" kern="1200" dirty="0" smtClean="0"/>
            <a:t>Success</a:t>
          </a:r>
          <a:endParaRPr lang="en-US" sz="1100" kern="1200" dirty="0" smtClean="0"/>
        </a:p>
        <a:p>
          <a:pPr lvl="0" algn="ctr" defTabSz="488950">
            <a:lnSpc>
              <a:spcPct val="90000"/>
            </a:lnSpc>
            <a:spcBef>
              <a:spcPct val="0"/>
            </a:spcBef>
            <a:spcAft>
              <a:spcPct val="35000"/>
            </a:spcAft>
          </a:pPr>
          <a:endParaRPr lang="en-US" sz="1100" kern="1200" dirty="0" smtClean="0"/>
        </a:p>
        <a:p>
          <a:pPr lvl="0" algn="ctr" defTabSz="488950">
            <a:lnSpc>
              <a:spcPct val="90000"/>
            </a:lnSpc>
            <a:spcBef>
              <a:spcPct val="0"/>
            </a:spcBef>
            <a:spcAft>
              <a:spcPct val="35000"/>
            </a:spcAft>
          </a:pPr>
          <a:endParaRPr lang="en-US" sz="1100" kern="1200" dirty="0"/>
        </a:p>
      </dsp:txBody>
      <dsp:txXfrm>
        <a:off x="5243613" y="429366"/>
        <a:ext cx="1020867" cy="10208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3FAF96-5820-4125-9B39-33290ECD43E6}">
      <dsp:nvSpPr>
        <dsp:cNvPr id="0" name=""/>
        <dsp:cNvSpPr/>
      </dsp:nvSpPr>
      <dsp:spPr>
        <a:xfrm>
          <a:off x="0" y="2342652"/>
          <a:ext cx="7958138" cy="1537033"/>
        </a:xfrm>
        <a:prstGeom prst="rec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t>Survey Instr</a:t>
          </a:r>
          <a:r>
            <a:rPr lang="en-US" sz="3000" kern="1200" dirty="0" smtClean="0"/>
            <a:t>ument</a:t>
          </a:r>
          <a:endParaRPr lang="en-US" sz="3000" kern="1200" dirty="0"/>
        </a:p>
      </dsp:txBody>
      <dsp:txXfrm>
        <a:off x="0" y="2342652"/>
        <a:ext cx="7958138" cy="829998"/>
      </dsp:txXfrm>
    </dsp:sp>
    <dsp:sp modelId="{E0D2FD0D-ACC2-43D2-9B78-18A3C2062042}">
      <dsp:nvSpPr>
        <dsp:cNvPr id="0" name=""/>
        <dsp:cNvSpPr/>
      </dsp:nvSpPr>
      <dsp:spPr>
        <a:xfrm>
          <a:off x="0" y="3141910"/>
          <a:ext cx="3979068" cy="707035"/>
        </a:xfrm>
        <a:prstGeom prst="rect">
          <a:avLst/>
        </a:prstGeom>
        <a:solidFill>
          <a:schemeClr val="dk2">
            <a:alpha val="90000"/>
            <a:tint val="40000"/>
            <a:hueOff val="0"/>
            <a:satOff val="0"/>
            <a:lumOff val="0"/>
            <a:alphaOff val="0"/>
          </a:schemeClr>
        </a:solidFill>
        <a:ln w="381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lvl="0" algn="ctr" defTabSz="800100">
            <a:lnSpc>
              <a:spcPct val="90000"/>
            </a:lnSpc>
            <a:spcBef>
              <a:spcPct val="0"/>
            </a:spcBef>
            <a:spcAft>
              <a:spcPct val="35000"/>
            </a:spcAft>
          </a:pPr>
          <a:r>
            <a:rPr lang="en-US" sz="1800" kern="1200" dirty="0" smtClean="0"/>
            <a:t>Meta-analysis of diversity assessment tools from 35 institutions</a:t>
          </a:r>
          <a:endParaRPr lang="en-US" sz="1800" kern="1200" dirty="0"/>
        </a:p>
      </dsp:txBody>
      <dsp:txXfrm>
        <a:off x="0" y="3141910"/>
        <a:ext cx="3979068" cy="707035"/>
      </dsp:txXfrm>
    </dsp:sp>
    <dsp:sp modelId="{F8C88273-94B2-4AE6-9A1E-6C614D36E782}">
      <dsp:nvSpPr>
        <dsp:cNvPr id="0" name=""/>
        <dsp:cNvSpPr/>
      </dsp:nvSpPr>
      <dsp:spPr>
        <a:xfrm>
          <a:off x="3979069" y="3141910"/>
          <a:ext cx="3979068" cy="707035"/>
        </a:xfrm>
        <a:prstGeom prst="rect">
          <a:avLst/>
        </a:prstGeom>
        <a:solidFill>
          <a:schemeClr val="dk2">
            <a:alpha val="90000"/>
            <a:tint val="40000"/>
            <a:hueOff val="0"/>
            <a:satOff val="0"/>
            <a:lumOff val="0"/>
            <a:alphaOff val="0"/>
          </a:schemeClr>
        </a:solidFill>
        <a:ln w="381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t>Paper/Pencil only</a:t>
          </a:r>
          <a:endParaRPr lang="en-US" sz="2800" kern="1200" dirty="0"/>
        </a:p>
      </dsp:txBody>
      <dsp:txXfrm>
        <a:off x="3979069" y="3141910"/>
        <a:ext cx="3979068" cy="707035"/>
      </dsp:txXfrm>
    </dsp:sp>
    <dsp:sp modelId="{2B37BAE3-990F-43C6-B9D9-587A84108CB8}">
      <dsp:nvSpPr>
        <dsp:cNvPr id="0" name=""/>
        <dsp:cNvSpPr/>
      </dsp:nvSpPr>
      <dsp:spPr>
        <a:xfrm rot="10800000">
          <a:off x="0" y="0"/>
          <a:ext cx="7958138" cy="2363958"/>
        </a:xfrm>
        <a:prstGeom prst="upArrowCallout">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a:lnSpc>
              <a:spcPct val="90000"/>
            </a:lnSpc>
            <a:spcBef>
              <a:spcPct val="0"/>
            </a:spcBef>
            <a:spcAft>
              <a:spcPct val="35000"/>
            </a:spcAft>
          </a:pPr>
          <a:r>
            <a:rPr lang="en-US" sz="2900" kern="1200" dirty="0" smtClean="0"/>
            <a:t>NASPA/NGLTF Grants </a:t>
          </a:r>
          <a:endParaRPr lang="en-US" sz="2900" kern="1200" dirty="0"/>
        </a:p>
      </dsp:txBody>
      <dsp:txXfrm rot="-10800000">
        <a:off x="0" y="0"/>
        <a:ext cx="7958138" cy="829749"/>
      </dsp:txXfrm>
    </dsp:sp>
    <dsp:sp modelId="{26E4A81A-F5C2-40EC-8D7D-B0F75A7B93EF}">
      <dsp:nvSpPr>
        <dsp:cNvPr id="0" name=""/>
        <dsp:cNvSpPr/>
      </dsp:nvSpPr>
      <dsp:spPr>
        <a:xfrm>
          <a:off x="0" y="831499"/>
          <a:ext cx="3979068" cy="706823"/>
        </a:xfrm>
        <a:prstGeom prst="rect">
          <a:avLst/>
        </a:prstGeom>
        <a:solidFill>
          <a:schemeClr val="dk2">
            <a:alpha val="90000"/>
            <a:tint val="40000"/>
            <a:hueOff val="0"/>
            <a:satOff val="0"/>
            <a:lumOff val="0"/>
            <a:alphaOff val="0"/>
          </a:schemeClr>
        </a:solidFill>
        <a:ln w="381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lvl="0" algn="ctr" defTabSz="889000">
            <a:lnSpc>
              <a:spcPct val="90000"/>
            </a:lnSpc>
            <a:spcBef>
              <a:spcPct val="0"/>
            </a:spcBef>
            <a:spcAft>
              <a:spcPct val="35000"/>
            </a:spcAft>
          </a:pPr>
          <a:r>
            <a:rPr lang="en-US" sz="2000" kern="1200" dirty="0" smtClean="0"/>
            <a:t>Underrepresented/underserved faculty/staff/students</a:t>
          </a:r>
          <a:endParaRPr lang="en-US" sz="2000" kern="1200" dirty="0"/>
        </a:p>
      </dsp:txBody>
      <dsp:txXfrm>
        <a:off x="0" y="831499"/>
        <a:ext cx="3979068" cy="706823"/>
      </dsp:txXfrm>
    </dsp:sp>
    <dsp:sp modelId="{94333511-C41B-4E9D-B691-87F5BED3F495}">
      <dsp:nvSpPr>
        <dsp:cNvPr id="0" name=""/>
        <dsp:cNvSpPr/>
      </dsp:nvSpPr>
      <dsp:spPr>
        <a:xfrm>
          <a:off x="3979069" y="831499"/>
          <a:ext cx="3979068" cy="706823"/>
        </a:xfrm>
        <a:prstGeom prst="rect">
          <a:avLst/>
        </a:prstGeom>
        <a:solidFill>
          <a:schemeClr val="dk2">
            <a:alpha val="90000"/>
            <a:tint val="40000"/>
            <a:hueOff val="0"/>
            <a:satOff val="0"/>
            <a:lumOff val="0"/>
            <a:alphaOff val="0"/>
          </a:schemeClr>
        </a:solidFill>
        <a:ln w="381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en-US" sz="2400" kern="1200" dirty="0" smtClean="0"/>
            <a:t>30 Campuses</a:t>
          </a:r>
          <a:endParaRPr lang="en-US" sz="2400" kern="1200" dirty="0"/>
        </a:p>
      </dsp:txBody>
      <dsp:txXfrm>
        <a:off x="3979069" y="831499"/>
        <a:ext cx="3979068" cy="70682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74D214-F61A-451F-8067-4B0DECAAC83A}">
      <dsp:nvSpPr>
        <dsp:cNvPr id="0" name=""/>
        <dsp:cNvSpPr/>
      </dsp:nvSpPr>
      <dsp:spPr>
        <a:xfrm>
          <a:off x="28506" y="947085"/>
          <a:ext cx="3290601" cy="1645300"/>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Having at least one alcohol or drug abuse disorder (</a:t>
          </a:r>
          <a:r>
            <a:rPr lang="en-US" sz="2000" kern="1200" dirty="0" smtClean="0"/>
            <a:t>DSM IV TR</a:t>
          </a:r>
          <a:r>
            <a:rPr lang="en-US" sz="2400" kern="1200" dirty="0" smtClean="0"/>
            <a:t>)</a:t>
          </a:r>
          <a:endParaRPr lang="en-US" sz="2400" kern="1200" dirty="0"/>
        </a:p>
      </dsp:txBody>
      <dsp:txXfrm>
        <a:off x="76695" y="995274"/>
        <a:ext cx="3194223" cy="1548922"/>
      </dsp:txXfrm>
    </dsp:sp>
    <dsp:sp modelId="{AFFA95C2-024C-493F-9B2A-3DCC78CE72C8}">
      <dsp:nvSpPr>
        <dsp:cNvPr id="0" name=""/>
        <dsp:cNvSpPr/>
      </dsp:nvSpPr>
      <dsp:spPr>
        <a:xfrm rot="19457599">
          <a:off x="3166751" y="1254875"/>
          <a:ext cx="1620955" cy="83671"/>
        </a:xfrm>
        <a:custGeom>
          <a:avLst/>
          <a:gdLst/>
          <a:ahLst/>
          <a:cxnLst/>
          <a:rect l="0" t="0" r="0" b="0"/>
          <a:pathLst>
            <a:path>
              <a:moveTo>
                <a:pt x="0" y="41835"/>
              </a:moveTo>
              <a:lnTo>
                <a:pt x="1620955" y="41835"/>
              </a:lnTo>
            </a:path>
          </a:pathLst>
        </a:custGeom>
        <a:noFill/>
        <a:ln w="381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936705" y="1256187"/>
        <a:ext cx="81047" cy="81047"/>
      </dsp:txXfrm>
    </dsp:sp>
    <dsp:sp modelId="{25C6519F-CBE7-436D-BA83-84A23893A510}">
      <dsp:nvSpPr>
        <dsp:cNvPr id="0" name=""/>
        <dsp:cNvSpPr/>
      </dsp:nvSpPr>
      <dsp:spPr>
        <a:xfrm>
          <a:off x="4635349" y="1036"/>
          <a:ext cx="3290601" cy="1645300"/>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kern="1200" dirty="0" smtClean="0"/>
            <a:t>Internalized homophobia</a:t>
          </a:r>
          <a:endParaRPr lang="en-US" sz="3200" kern="1200" dirty="0"/>
        </a:p>
      </dsp:txBody>
      <dsp:txXfrm>
        <a:off x="4683538" y="49225"/>
        <a:ext cx="3194223" cy="1548922"/>
      </dsp:txXfrm>
    </dsp:sp>
    <dsp:sp modelId="{26FF3782-688F-4D17-8FCB-0D889EFC1E31}">
      <dsp:nvSpPr>
        <dsp:cNvPr id="0" name=""/>
        <dsp:cNvSpPr/>
      </dsp:nvSpPr>
      <dsp:spPr>
        <a:xfrm rot="2142401">
          <a:off x="3166751" y="2200923"/>
          <a:ext cx="1620955" cy="83671"/>
        </a:xfrm>
        <a:custGeom>
          <a:avLst/>
          <a:gdLst/>
          <a:ahLst/>
          <a:cxnLst/>
          <a:rect l="0" t="0" r="0" b="0"/>
          <a:pathLst>
            <a:path>
              <a:moveTo>
                <a:pt x="0" y="41835"/>
              </a:moveTo>
              <a:lnTo>
                <a:pt x="1620955" y="41835"/>
              </a:lnTo>
            </a:path>
          </a:pathLst>
        </a:custGeom>
        <a:noFill/>
        <a:ln w="381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936705" y="2202235"/>
        <a:ext cx="81047" cy="81047"/>
      </dsp:txXfrm>
    </dsp:sp>
    <dsp:sp modelId="{8340CED8-6904-4BB9-9006-E4121E7E8964}">
      <dsp:nvSpPr>
        <dsp:cNvPr id="0" name=""/>
        <dsp:cNvSpPr/>
      </dsp:nvSpPr>
      <dsp:spPr>
        <a:xfrm>
          <a:off x="4635349" y="1893133"/>
          <a:ext cx="3290601" cy="1645300"/>
        </a:xfrm>
        <a:prstGeom prst="roundRect">
          <a:avLst>
            <a:gd name="adj" fmla="val 10000"/>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smtClean="0"/>
            <a:t>Heterosexist events</a:t>
          </a:r>
          <a:endParaRPr lang="en-US" sz="3600" kern="1200" dirty="0"/>
        </a:p>
      </dsp:txBody>
      <dsp:txXfrm>
        <a:off x="4683538" y="1941322"/>
        <a:ext cx="3194223" cy="1548922"/>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pList2#4">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pList2#2">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5218" name="Rectangle 2"/>
          <p:cNvSpPr>
            <a:spLocks noGrp="1" noChangeArrowheads="1"/>
          </p:cNvSpPr>
          <p:nvPr>
            <p:ph type="hdr" sz="quarter"/>
          </p:nvPr>
        </p:nvSpPr>
        <p:spPr bwMode="auto">
          <a:xfrm>
            <a:off x="0" y="0"/>
            <a:ext cx="3071813" cy="471488"/>
          </a:xfrm>
          <a:prstGeom prst="rect">
            <a:avLst/>
          </a:prstGeom>
          <a:noFill/>
          <a:ln w="9525">
            <a:noFill/>
            <a:miter lim="800000"/>
            <a:headEnd/>
            <a:tailEnd/>
          </a:ln>
          <a:effectLst/>
        </p:spPr>
        <p:txBody>
          <a:bodyPr vert="horz" wrap="square" lIns="92610" tIns="46305" rIns="92610" bIns="46305" numCol="1" anchor="t" anchorCtr="0" compatLnSpc="1">
            <a:prstTxWarp prst="textNoShape">
              <a:avLst/>
            </a:prstTxWarp>
          </a:bodyPr>
          <a:lstStyle>
            <a:lvl1pPr defTabSz="925513">
              <a:defRPr sz="1200">
                <a:latin typeface="Times New Roman" charset="0"/>
              </a:defRPr>
            </a:lvl1pPr>
          </a:lstStyle>
          <a:p>
            <a:pPr>
              <a:defRPr/>
            </a:pPr>
            <a:endParaRPr lang="en-US" dirty="0"/>
          </a:p>
        </p:txBody>
      </p:sp>
      <p:sp>
        <p:nvSpPr>
          <p:cNvPr id="265219" name="Rectangle 3"/>
          <p:cNvSpPr>
            <a:spLocks noGrp="1" noChangeArrowheads="1"/>
          </p:cNvSpPr>
          <p:nvPr>
            <p:ph type="dt" sz="quarter" idx="1"/>
          </p:nvPr>
        </p:nvSpPr>
        <p:spPr bwMode="auto">
          <a:xfrm>
            <a:off x="4014788" y="0"/>
            <a:ext cx="3071812" cy="471488"/>
          </a:xfrm>
          <a:prstGeom prst="rect">
            <a:avLst/>
          </a:prstGeom>
          <a:noFill/>
          <a:ln w="9525">
            <a:noFill/>
            <a:miter lim="800000"/>
            <a:headEnd/>
            <a:tailEnd/>
          </a:ln>
          <a:effectLst/>
        </p:spPr>
        <p:txBody>
          <a:bodyPr vert="horz" wrap="square" lIns="92610" tIns="46305" rIns="92610" bIns="46305" numCol="1" anchor="t" anchorCtr="0" compatLnSpc="1">
            <a:prstTxWarp prst="textNoShape">
              <a:avLst/>
            </a:prstTxWarp>
          </a:bodyPr>
          <a:lstStyle>
            <a:lvl1pPr algn="r" defTabSz="925513">
              <a:defRPr sz="1200">
                <a:latin typeface="Times New Roman" charset="0"/>
              </a:defRPr>
            </a:lvl1pPr>
          </a:lstStyle>
          <a:p>
            <a:pPr>
              <a:defRPr/>
            </a:pPr>
            <a:endParaRPr lang="en-US" dirty="0"/>
          </a:p>
        </p:txBody>
      </p:sp>
      <p:sp>
        <p:nvSpPr>
          <p:cNvPr id="265220" name="Rectangle 4"/>
          <p:cNvSpPr>
            <a:spLocks noGrp="1" noChangeArrowheads="1"/>
          </p:cNvSpPr>
          <p:nvPr>
            <p:ph type="ftr" sz="quarter" idx="2"/>
          </p:nvPr>
        </p:nvSpPr>
        <p:spPr bwMode="auto">
          <a:xfrm>
            <a:off x="0" y="8958263"/>
            <a:ext cx="3071813" cy="471487"/>
          </a:xfrm>
          <a:prstGeom prst="rect">
            <a:avLst/>
          </a:prstGeom>
          <a:noFill/>
          <a:ln w="9525">
            <a:noFill/>
            <a:miter lim="800000"/>
            <a:headEnd/>
            <a:tailEnd/>
          </a:ln>
          <a:effectLst/>
        </p:spPr>
        <p:txBody>
          <a:bodyPr vert="horz" wrap="square" lIns="92610" tIns="46305" rIns="92610" bIns="46305" numCol="1" anchor="b" anchorCtr="0" compatLnSpc="1">
            <a:prstTxWarp prst="textNoShape">
              <a:avLst/>
            </a:prstTxWarp>
          </a:bodyPr>
          <a:lstStyle>
            <a:lvl1pPr defTabSz="925513">
              <a:defRPr sz="1200">
                <a:latin typeface="Times New Roman" charset="0"/>
              </a:defRPr>
            </a:lvl1pPr>
          </a:lstStyle>
          <a:p>
            <a:pPr>
              <a:defRPr/>
            </a:pPr>
            <a:endParaRPr lang="en-US" dirty="0"/>
          </a:p>
        </p:txBody>
      </p:sp>
      <p:sp>
        <p:nvSpPr>
          <p:cNvPr id="265221" name="Rectangle 5"/>
          <p:cNvSpPr>
            <a:spLocks noGrp="1" noChangeArrowheads="1"/>
          </p:cNvSpPr>
          <p:nvPr>
            <p:ph type="sldNum" sz="quarter" idx="3"/>
          </p:nvPr>
        </p:nvSpPr>
        <p:spPr bwMode="auto">
          <a:xfrm>
            <a:off x="4014788" y="8958263"/>
            <a:ext cx="3071812" cy="471487"/>
          </a:xfrm>
          <a:prstGeom prst="rect">
            <a:avLst/>
          </a:prstGeom>
          <a:noFill/>
          <a:ln w="9525">
            <a:noFill/>
            <a:miter lim="800000"/>
            <a:headEnd/>
            <a:tailEnd/>
          </a:ln>
          <a:effectLst/>
        </p:spPr>
        <p:txBody>
          <a:bodyPr vert="horz" wrap="square" lIns="92610" tIns="46305" rIns="92610" bIns="46305" numCol="1" anchor="b" anchorCtr="0" compatLnSpc="1">
            <a:prstTxWarp prst="textNoShape">
              <a:avLst/>
            </a:prstTxWarp>
          </a:bodyPr>
          <a:lstStyle>
            <a:lvl1pPr algn="r" defTabSz="925513">
              <a:defRPr sz="1200">
                <a:latin typeface="Times New Roman" charset="0"/>
              </a:defRPr>
            </a:lvl1pPr>
          </a:lstStyle>
          <a:p>
            <a:pPr>
              <a:defRPr/>
            </a:pPr>
            <a:fld id="{5F062528-A1BA-4859-AB8F-4CF66E4259A0}" type="slidenum">
              <a:rPr lang="en-US"/>
              <a:pPr>
                <a:defRPr/>
              </a:pPr>
              <a:t>‹#›</a:t>
            </a:fld>
            <a:endParaRPr lang="en-US" dirty="0"/>
          </a:p>
        </p:txBody>
      </p:sp>
    </p:spTree>
    <p:extLst>
      <p:ext uri="{BB962C8B-B14F-4D97-AF65-F5344CB8AC3E}">
        <p14:creationId xmlns:p14="http://schemas.microsoft.com/office/powerpoint/2010/main" val="660693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225" cy="4714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14788" y="0"/>
            <a:ext cx="3070225" cy="471488"/>
          </a:xfrm>
          <a:prstGeom prst="rect">
            <a:avLst/>
          </a:prstGeom>
        </p:spPr>
        <p:txBody>
          <a:bodyPr vert="horz" lIns="91440" tIns="45720" rIns="91440" bIns="45720" rtlCol="0"/>
          <a:lstStyle>
            <a:lvl1pPr algn="r">
              <a:defRPr sz="1200"/>
            </a:lvl1pPr>
          </a:lstStyle>
          <a:p>
            <a:fld id="{FC7F10F1-8469-4E83-892E-56212AA77D80}" type="datetimeFigureOut">
              <a:rPr lang="en-US" smtClean="0"/>
              <a:pPr/>
              <a:t>4/10/15</a:t>
            </a:fld>
            <a:endParaRPr lang="en-US" dirty="0"/>
          </a:p>
        </p:txBody>
      </p:sp>
      <p:sp>
        <p:nvSpPr>
          <p:cNvPr id="4" name="Slide Image Placeholder 3"/>
          <p:cNvSpPr>
            <a:spLocks noGrp="1" noRot="1" noChangeAspect="1"/>
          </p:cNvSpPr>
          <p:nvPr>
            <p:ph type="sldImg" idx="2"/>
          </p:nvPr>
        </p:nvSpPr>
        <p:spPr>
          <a:xfrm>
            <a:off x="1185863" y="708025"/>
            <a:ext cx="4714875" cy="3535363"/>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8025" y="4479925"/>
            <a:ext cx="5670550" cy="424338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56675"/>
            <a:ext cx="3070225" cy="47148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14788" y="8956675"/>
            <a:ext cx="3070225" cy="471488"/>
          </a:xfrm>
          <a:prstGeom prst="rect">
            <a:avLst/>
          </a:prstGeom>
        </p:spPr>
        <p:txBody>
          <a:bodyPr vert="horz" lIns="91440" tIns="45720" rIns="91440" bIns="45720" rtlCol="0" anchor="b"/>
          <a:lstStyle>
            <a:lvl1pPr algn="r">
              <a:defRPr sz="1200"/>
            </a:lvl1pPr>
          </a:lstStyle>
          <a:p>
            <a:fld id="{721FCBBD-4233-465E-8FBC-C6F28C31EC47}" type="slidenum">
              <a:rPr lang="en-US" smtClean="0"/>
              <a:pPr/>
              <a:t>‹#›</a:t>
            </a:fld>
            <a:endParaRPr lang="en-US" dirty="0"/>
          </a:p>
        </p:txBody>
      </p:sp>
    </p:spTree>
    <p:extLst>
      <p:ext uri="{BB962C8B-B14F-4D97-AF65-F5344CB8AC3E}">
        <p14:creationId xmlns:p14="http://schemas.microsoft.com/office/powerpoint/2010/main" val="3123841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1FCBBD-4233-465E-8FBC-C6F28C31EC47}" type="slidenum">
              <a:rPr lang="en-US" smtClean="0"/>
              <a:pPr/>
              <a:t>1</a:t>
            </a:fld>
            <a:endParaRPr lang="en-US" dirty="0"/>
          </a:p>
        </p:txBody>
      </p:sp>
    </p:spTree>
    <p:extLst>
      <p:ext uri="{BB962C8B-B14F-4D97-AF65-F5344CB8AC3E}">
        <p14:creationId xmlns:p14="http://schemas.microsoft.com/office/powerpoint/2010/main" val="1391129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1FCBBD-4233-465E-8FBC-C6F28C31EC47}" type="slidenum">
              <a:rPr lang="en-US" smtClean="0"/>
              <a:pPr/>
              <a:t>10</a:t>
            </a:fld>
            <a:endParaRPr lang="en-US" dirty="0"/>
          </a:p>
        </p:txBody>
      </p:sp>
    </p:spTree>
    <p:extLst>
      <p:ext uri="{BB962C8B-B14F-4D97-AF65-F5344CB8AC3E}">
        <p14:creationId xmlns:p14="http://schemas.microsoft.com/office/powerpoint/2010/main" val="2807813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1FCBBD-4233-465E-8FBC-C6F28C31EC47}" type="slidenum">
              <a:rPr lang="en-US" smtClean="0"/>
              <a:pPr/>
              <a:t>11</a:t>
            </a:fld>
            <a:endParaRPr lang="en-US" dirty="0"/>
          </a:p>
        </p:txBody>
      </p:sp>
    </p:spTree>
    <p:extLst>
      <p:ext uri="{BB962C8B-B14F-4D97-AF65-F5344CB8AC3E}">
        <p14:creationId xmlns:p14="http://schemas.microsoft.com/office/powerpoint/2010/main" val="2807813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E2792A25-B236-4539-92A8-F013CFA3E61A}" type="slidenum">
              <a:rPr lang="en-US" smtClean="0">
                <a:latin typeface="Arial" pitchFamily="34" charset="0"/>
                <a:ea typeface="ＭＳ Ｐゴシック"/>
                <a:cs typeface="ＭＳ Ｐゴシック"/>
              </a:rPr>
              <a:pPr/>
              <a:t>18</a:t>
            </a:fld>
            <a:endParaRPr lang="en-US" dirty="0" smtClean="0">
              <a:latin typeface="Arial" pitchFamily="34" charset="0"/>
              <a:ea typeface="ＭＳ Ｐゴシック"/>
              <a:cs typeface="ＭＳ Ｐゴシック"/>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endParaRPr lang="en-US" dirty="0" smtClean="0">
              <a:latin typeface="Arial" pitchFamily="34" charset="0"/>
              <a:ea typeface="ＭＳ Ｐゴシック"/>
            </a:endParaRPr>
          </a:p>
        </p:txBody>
      </p:sp>
      <p:sp>
        <p:nvSpPr>
          <p:cNvPr id="4" name="Slide Number Placeholder 3"/>
          <p:cNvSpPr>
            <a:spLocks noGrp="1"/>
          </p:cNvSpPr>
          <p:nvPr>
            <p:ph type="sldNum" sz="quarter" idx="5"/>
          </p:nvPr>
        </p:nvSpPr>
        <p:spPr/>
        <p:txBody>
          <a:bodyPr/>
          <a:lstStyle/>
          <a:p>
            <a:pPr>
              <a:defRPr/>
            </a:pPr>
            <a:fld id="{EACCBFF3-0DD5-4364-8392-626D607BB529}" type="slidenum">
              <a:rPr lang="en-US" smtClean="0"/>
              <a:pPr>
                <a:defRPr/>
              </a:pPr>
              <a:t>19</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1FCBBD-4233-465E-8FBC-C6F28C31EC47}" type="slidenum">
              <a:rPr lang="en-US" smtClean="0"/>
              <a:pPr/>
              <a:t>29</a:t>
            </a:fld>
            <a:endParaRPr lang="en-US" dirty="0"/>
          </a:p>
        </p:txBody>
      </p:sp>
    </p:spTree>
    <p:extLst>
      <p:ext uri="{BB962C8B-B14F-4D97-AF65-F5344CB8AC3E}">
        <p14:creationId xmlns:p14="http://schemas.microsoft.com/office/powerpoint/2010/main" val="30360751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1FCBBD-4233-465E-8FBC-C6F28C31EC47}" type="slidenum">
              <a:rPr lang="en-US" smtClean="0"/>
              <a:pPr/>
              <a:t>30</a:t>
            </a:fld>
            <a:endParaRPr lang="en-US" dirty="0"/>
          </a:p>
        </p:txBody>
      </p:sp>
    </p:spTree>
    <p:extLst>
      <p:ext uri="{BB962C8B-B14F-4D97-AF65-F5344CB8AC3E}">
        <p14:creationId xmlns:p14="http://schemas.microsoft.com/office/powerpoint/2010/main" val="4240634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1FCBBD-4233-465E-8FBC-C6F28C31EC47}" type="slidenum">
              <a:rPr lang="en-US" smtClean="0"/>
              <a:pPr/>
              <a:t>31</a:t>
            </a:fld>
            <a:endParaRPr lang="en-US" dirty="0"/>
          </a:p>
        </p:txBody>
      </p:sp>
    </p:spTree>
    <p:extLst>
      <p:ext uri="{BB962C8B-B14F-4D97-AF65-F5344CB8AC3E}">
        <p14:creationId xmlns:p14="http://schemas.microsoft.com/office/powerpoint/2010/main" val="2170140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1FCBBD-4233-465E-8FBC-C6F28C31EC47}" type="slidenum">
              <a:rPr lang="en-US" smtClean="0"/>
              <a:pPr/>
              <a:t>32</a:t>
            </a:fld>
            <a:endParaRPr lang="en-US" dirty="0"/>
          </a:p>
        </p:txBody>
      </p:sp>
    </p:spTree>
    <p:extLst>
      <p:ext uri="{BB962C8B-B14F-4D97-AF65-F5344CB8AC3E}">
        <p14:creationId xmlns:p14="http://schemas.microsoft.com/office/powerpoint/2010/main" val="1249996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3752">
              <a:defRPr/>
            </a:pPr>
            <a:endParaRPr lang="en-US" dirty="0"/>
          </a:p>
        </p:txBody>
      </p:sp>
      <p:sp>
        <p:nvSpPr>
          <p:cNvPr id="4" name="Slide Number Placeholder 3"/>
          <p:cNvSpPr>
            <a:spLocks noGrp="1"/>
          </p:cNvSpPr>
          <p:nvPr>
            <p:ph type="sldNum" sz="quarter" idx="10"/>
          </p:nvPr>
        </p:nvSpPr>
        <p:spPr/>
        <p:txBody>
          <a:bodyPr/>
          <a:lstStyle/>
          <a:p>
            <a:fld id="{D1C1BEEF-992C-4F12-9F32-EBA5161D0BDD}" type="slidenum">
              <a:rPr lang="en-US" smtClean="0"/>
              <a:t>33</a:t>
            </a:fld>
            <a:endParaRPr lang="en-US" dirty="0"/>
          </a:p>
        </p:txBody>
      </p:sp>
    </p:spTree>
    <p:extLst>
      <p:ext uri="{BB962C8B-B14F-4D97-AF65-F5344CB8AC3E}">
        <p14:creationId xmlns:p14="http://schemas.microsoft.com/office/powerpoint/2010/main" val="3692244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1FCBBD-4233-465E-8FBC-C6F28C31EC47}" type="slidenum">
              <a:rPr lang="en-US" smtClean="0"/>
              <a:pPr/>
              <a:t>34</a:t>
            </a:fld>
            <a:endParaRPr lang="en-US" dirty="0"/>
          </a:p>
        </p:txBody>
      </p:sp>
    </p:spTree>
    <p:extLst>
      <p:ext uri="{BB962C8B-B14F-4D97-AF65-F5344CB8AC3E}">
        <p14:creationId xmlns:p14="http://schemas.microsoft.com/office/powerpoint/2010/main" val="3133988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09F6BEE-2984-4876-BC3A-A79B11E2CE59}"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1FCBBD-4233-465E-8FBC-C6F28C31EC47}" type="slidenum">
              <a:rPr lang="en-US" smtClean="0"/>
              <a:pPr/>
              <a:t>35</a:t>
            </a:fld>
            <a:endParaRPr lang="en-US" dirty="0"/>
          </a:p>
        </p:txBody>
      </p:sp>
    </p:spTree>
    <p:extLst>
      <p:ext uri="{BB962C8B-B14F-4D97-AF65-F5344CB8AC3E}">
        <p14:creationId xmlns:p14="http://schemas.microsoft.com/office/powerpoint/2010/main" val="974558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1FCBBD-4233-465E-8FBC-C6F28C31EC47}" type="slidenum">
              <a:rPr lang="en-US" smtClean="0"/>
              <a:pPr/>
              <a:t>36</a:t>
            </a:fld>
            <a:endParaRPr lang="en-US" dirty="0"/>
          </a:p>
        </p:txBody>
      </p:sp>
    </p:spTree>
    <p:extLst>
      <p:ext uri="{BB962C8B-B14F-4D97-AF65-F5344CB8AC3E}">
        <p14:creationId xmlns:p14="http://schemas.microsoft.com/office/powerpoint/2010/main" val="4913766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1FCBBD-4233-465E-8FBC-C6F28C31EC47}" type="slidenum">
              <a:rPr lang="en-US" smtClean="0"/>
              <a:pPr/>
              <a:t>37</a:t>
            </a:fld>
            <a:endParaRPr lang="en-US" dirty="0"/>
          </a:p>
        </p:txBody>
      </p:sp>
    </p:spTree>
    <p:extLst>
      <p:ext uri="{BB962C8B-B14F-4D97-AF65-F5344CB8AC3E}">
        <p14:creationId xmlns:p14="http://schemas.microsoft.com/office/powerpoint/2010/main" val="4752046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1FCBBD-4233-465E-8FBC-C6F28C31EC47}" type="slidenum">
              <a:rPr lang="en-US" smtClean="0"/>
              <a:pPr/>
              <a:t>38</a:t>
            </a:fld>
            <a:endParaRPr lang="en-US" dirty="0"/>
          </a:p>
        </p:txBody>
      </p:sp>
    </p:spTree>
    <p:extLst>
      <p:ext uri="{BB962C8B-B14F-4D97-AF65-F5344CB8AC3E}">
        <p14:creationId xmlns:p14="http://schemas.microsoft.com/office/powerpoint/2010/main" val="1249294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1FCBBD-4233-465E-8FBC-C6F28C31EC47}" type="slidenum">
              <a:rPr lang="en-US" smtClean="0"/>
              <a:pPr/>
              <a:t>39</a:t>
            </a:fld>
            <a:endParaRPr lang="en-US" dirty="0"/>
          </a:p>
        </p:txBody>
      </p:sp>
    </p:spTree>
    <p:extLst>
      <p:ext uri="{BB962C8B-B14F-4D97-AF65-F5344CB8AC3E}">
        <p14:creationId xmlns:p14="http://schemas.microsoft.com/office/powerpoint/2010/main" val="2583631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a:solidFill>
                  <a:schemeClr val="tx1"/>
                </a:solidFill>
                <a:latin typeface="Times New Roman" pitchFamily="18" charset="0"/>
              </a:defRPr>
            </a:lvl1pPr>
            <a:lvl2pPr marL="766799" indent="-294923" eaLnBrk="0" hangingPunct="0">
              <a:defRPr sz="2500">
                <a:solidFill>
                  <a:schemeClr val="tx1"/>
                </a:solidFill>
                <a:latin typeface="Times New Roman" pitchFamily="18" charset="0"/>
              </a:defRPr>
            </a:lvl2pPr>
            <a:lvl3pPr marL="1179690" indent="-235938" eaLnBrk="0" hangingPunct="0">
              <a:defRPr sz="2500">
                <a:solidFill>
                  <a:schemeClr val="tx1"/>
                </a:solidFill>
                <a:latin typeface="Times New Roman" pitchFamily="18" charset="0"/>
              </a:defRPr>
            </a:lvl3pPr>
            <a:lvl4pPr marL="1651566" indent="-235938" eaLnBrk="0" hangingPunct="0">
              <a:defRPr sz="2500">
                <a:solidFill>
                  <a:schemeClr val="tx1"/>
                </a:solidFill>
                <a:latin typeface="Times New Roman" pitchFamily="18" charset="0"/>
              </a:defRPr>
            </a:lvl4pPr>
            <a:lvl5pPr marL="2123443" indent="-235938" eaLnBrk="0" hangingPunct="0">
              <a:defRPr sz="2500">
                <a:solidFill>
                  <a:schemeClr val="tx1"/>
                </a:solidFill>
                <a:latin typeface="Times New Roman" pitchFamily="18" charset="0"/>
              </a:defRPr>
            </a:lvl5pPr>
            <a:lvl6pPr marL="2595319" indent="-235938" eaLnBrk="0" fontAlgn="base" hangingPunct="0">
              <a:spcBef>
                <a:spcPct val="0"/>
              </a:spcBef>
              <a:spcAft>
                <a:spcPct val="0"/>
              </a:spcAft>
              <a:defRPr sz="2500">
                <a:solidFill>
                  <a:schemeClr val="tx1"/>
                </a:solidFill>
                <a:latin typeface="Times New Roman" pitchFamily="18" charset="0"/>
              </a:defRPr>
            </a:lvl6pPr>
            <a:lvl7pPr marL="3067195" indent="-235938" eaLnBrk="0" fontAlgn="base" hangingPunct="0">
              <a:spcBef>
                <a:spcPct val="0"/>
              </a:spcBef>
              <a:spcAft>
                <a:spcPct val="0"/>
              </a:spcAft>
              <a:defRPr sz="2500">
                <a:solidFill>
                  <a:schemeClr val="tx1"/>
                </a:solidFill>
                <a:latin typeface="Times New Roman" pitchFamily="18" charset="0"/>
              </a:defRPr>
            </a:lvl7pPr>
            <a:lvl8pPr marL="3539071" indent="-235938" eaLnBrk="0" fontAlgn="base" hangingPunct="0">
              <a:spcBef>
                <a:spcPct val="0"/>
              </a:spcBef>
              <a:spcAft>
                <a:spcPct val="0"/>
              </a:spcAft>
              <a:defRPr sz="2500">
                <a:solidFill>
                  <a:schemeClr val="tx1"/>
                </a:solidFill>
                <a:latin typeface="Times New Roman" pitchFamily="18" charset="0"/>
              </a:defRPr>
            </a:lvl8pPr>
            <a:lvl9pPr marL="4010947" indent="-235938" eaLnBrk="0" fontAlgn="base" hangingPunct="0">
              <a:spcBef>
                <a:spcPct val="0"/>
              </a:spcBef>
              <a:spcAft>
                <a:spcPct val="0"/>
              </a:spcAft>
              <a:defRPr sz="2500">
                <a:solidFill>
                  <a:schemeClr val="tx1"/>
                </a:solidFill>
                <a:latin typeface="Times New Roman" pitchFamily="18" charset="0"/>
              </a:defRPr>
            </a:lvl9pPr>
          </a:lstStyle>
          <a:p>
            <a:pPr eaLnBrk="1" hangingPunct="1"/>
            <a:fld id="{5D3E37F3-E65D-4284-98AE-57A006B363EF}" type="slidenum">
              <a:rPr lang="en-US" sz="1200"/>
              <a:pPr eaLnBrk="1" hangingPunct="1"/>
              <a:t>46</a:t>
            </a:fld>
            <a:endParaRPr lang="en-US" sz="120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09F6BEE-2984-4876-BC3A-A79B11E2CE59}" type="slidenum">
              <a:rPr lang="en-US" smtClean="0"/>
              <a:pPr>
                <a:defRPr/>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1FCBBD-4233-465E-8FBC-C6F28C31EC47}" type="slidenum">
              <a:rPr lang="en-US" smtClean="0"/>
              <a:pPr/>
              <a:t>4</a:t>
            </a:fld>
            <a:endParaRPr lang="en-US" dirty="0"/>
          </a:p>
        </p:txBody>
      </p:sp>
    </p:spTree>
    <p:extLst>
      <p:ext uri="{BB962C8B-B14F-4D97-AF65-F5344CB8AC3E}">
        <p14:creationId xmlns:p14="http://schemas.microsoft.com/office/powerpoint/2010/main" val="2629840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1FCBBD-4233-465E-8FBC-C6F28C31EC47}" type="slidenum">
              <a:rPr lang="en-US" smtClean="0"/>
              <a:pPr/>
              <a:t>5</a:t>
            </a:fld>
            <a:endParaRPr lang="en-US" dirty="0"/>
          </a:p>
        </p:txBody>
      </p:sp>
    </p:spTree>
    <p:extLst>
      <p:ext uri="{BB962C8B-B14F-4D97-AF65-F5344CB8AC3E}">
        <p14:creationId xmlns:p14="http://schemas.microsoft.com/office/powerpoint/2010/main" val="685830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en-US" dirty="0" smtClean="0">
              <a:latin typeface="Arial" pitchFamily="34" charset="0"/>
              <a:ea typeface="ＭＳ Ｐゴシック"/>
            </a:endParaRPr>
          </a:p>
        </p:txBody>
      </p:sp>
      <p:sp>
        <p:nvSpPr>
          <p:cNvPr id="4" name="Slide Number Placeholder 3"/>
          <p:cNvSpPr>
            <a:spLocks noGrp="1"/>
          </p:cNvSpPr>
          <p:nvPr>
            <p:ph type="sldNum" sz="quarter" idx="5"/>
          </p:nvPr>
        </p:nvSpPr>
        <p:spPr/>
        <p:txBody>
          <a:bodyPr/>
          <a:lstStyle/>
          <a:p>
            <a:pPr>
              <a:defRPr/>
            </a:pPr>
            <a:fld id="{36F4F7E9-0110-473C-A548-004F45DAEBDF}"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1FCBBD-4233-465E-8FBC-C6F28C31EC47}" type="slidenum">
              <a:rPr lang="en-US" smtClean="0"/>
              <a:pPr/>
              <a:t>7</a:t>
            </a:fld>
            <a:endParaRPr lang="en-US" dirty="0"/>
          </a:p>
        </p:txBody>
      </p:sp>
    </p:spTree>
    <p:extLst>
      <p:ext uri="{BB962C8B-B14F-4D97-AF65-F5344CB8AC3E}">
        <p14:creationId xmlns:p14="http://schemas.microsoft.com/office/powerpoint/2010/main" val="21779406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1FCBBD-4233-465E-8FBC-C6F28C31EC47}" type="slidenum">
              <a:rPr lang="en-US" smtClean="0"/>
              <a:pPr/>
              <a:t>8</a:t>
            </a:fld>
            <a:endParaRPr lang="en-US" dirty="0"/>
          </a:p>
        </p:txBody>
      </p:sp>
    </p:spTree>
    <p:extLst>
      <p:ext uri="{BB962C8B-B14F-4D97-AF65-F5344CB8AC3E}">
        <p14:creationId xmlns:p14="http://schemas.microsoft.com/office/powerpoint/2010/main" val="2936247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US" dirty="0" smtClean="0">
              <a:latin typeface="Arial" pitchFamily="34" charset="0"/>
              <a:ea typeface="ＭＳ Ｐゴシック"/>
            </a:endParaRPr>
          </a:p>
        </p:txBody>
      </p:sp>
      <p:sp>
        <p:nvSpPr>
          <p:cNvPr id="4" name="Slide Number Placeholder 3"/>
          <p:cNvSpPr>
            <a:spLocks noGrp="1"/>
          </p:cNvSpPr>
          <p:nvPr>
            <p:ph type="sldNum" sz="quarter" idx="5"/>
          </p:nvPr>
        </p:nvSpPr>
        <p:spPr/>
        <p:txBody>
          <a:bodyPr/>
          <a:lstStyle/>
          <a:p>
            <a:pPr>
              <a:defRPr/>
            </a:pPr>
            <a:fld id="{B11845D8-9142-4CED-8539-08993A69689C}"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5" name="Date Placeholder 14"/>
          <p:cNvSpPr>
            <a:spLocks noGrp="1"/>
          </p:cNvSpPr>
          <p:nvPr>
            <p:ph type="dt" sz="half" idx="10"/>
          </p:nvPr>
        </p:nvSpPr>
        <p:spPr/>
        <p:txBody>
          <a:bodyPr/>
          <a:lstStyle/>
          <a:p>
            <a:pPr>
              <a:defRPr/>
            </a:pPr>
            <a:endParaRPr lang="en-US" dirty="0"/>
          </a:p>
        </p:txBody>
      </p:sp>
      <p:sp>
        <p:nvSpPr>
          <p:cNvPr id="16" name="Slide Number Placeholder 15"/>
          <p:cNvSpPr>
            <a:spLocks noGrp="1"/>
          </p:cNvSpPr>
          <p:nvPr>
            <p:ph type="sldNum" sz="quarter" idx="11"/>
          </p:nvPr>
        </p:nvSpPr>
        <p:spPr/>
        <p:txBody>
          <a:bodyPr/>
          <a:lstStyle/>
          <a:p>
            <a:pPr>
              <a:defRPr/>
            </a:pPr>
            <a:fld id="{C5022D88-0D19-43B9-96AB-BC63E6CD16B2}" type="slidenum">
              <a:rPr lang="en-US" smtClean="0"/>
              <a:pPr>
                <a:defRPr/>
              </a:pPr>
              <a:t>‹#›</a:t>
            </a:fld>
            <a:endParaRPr lang="en-US" dirty="0"/>
          </a:p>
        </p:txBody>
      </p:sp>
      <p:sp>
        <p:nvSpPr>
          <p:cNvPr id="17" name="Footer Placeholder 16"/>
          <p:cNvSpPr>
            <a:spLocks noGrp="1"/>
          </p:cNvSpPr>
          <p:nvPr>
            <p:ph type="ftr" sz="quarter" idx="12"/>
          </p:nvPr>
        </p:nvSpPr>
        <p:spPr/>
        <p:txBody>
          <a:bodyPr/>
          <a:lstStyle/>
          <a:p>
            <a:pPr>
              <a:defRPr/>
            </a:pP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ACF8CA6-87B1-4F0C-98A6-313104EBBD12}"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B3C14F2-3241-4AA6-AC2D-B759A9F0297C}" type="slidenum">
              <a:rPr lang="en-US" smtClean="0"/>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3787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09625" y="2214563"/>
            <a:ext cx="3902075"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864100" y="2214563"/>
            <a:ext cx="3903663" cy="3881437"/>
          </a:xfrm>
        </p:spPr>
        <p:txBody>
          <a:bodyPr/>
          <a:lstStyle/>
          <a:p>
            <a:pPr lvl="0"/>
            <a:endParaRPr lang="en-US" noProof="0" dirty="0" smtClean="0"/>
          </a:p>
        </p:txBody>
      </p:sp>
      <p:sp>
        <p:nvSpPr>
          <p:cNvPr id="5" name="Rectangle 2156"/>
          <p:cNvSpPr>
            <a:spLocks noGrp="1" noChangeArrowheads="1"/>
          </p:cNvSpPr>
          <p:nvPr>
            <p:ph type="dt" sz="half" idx="10"/>
          </p:nvPr>
        </p:nvSpPr>
        <p:spPr>
          <a:ln/>
        </p:spPr>
        <p:txBody>
          <a:bodyPr/>
          <a:lstStyle>
            <a:lvl1pPr>
              <a:defRPr/>
            </a:lvl1pPr>
          </a:lstStyle>
          <a:p>
            <a:pPr>
              <a:defRPr/>
            </a:pPr>
            <a:endParaRPr lang="en-US" dirty="0"/>
          </a:p>
        </p:txBody>
      </p:sp>
      <p:sp>
        <p:nvSpPr>
          <p:cNvPr id="6" name="Rectangle 2157"/>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158"/>
          <p:cNvSpPr>
            <a:spLocks noGrp="1" noChangeArrowheads="1"/>
          </p:cNvSpPr>
          <p:nvPr>
            <p:ph type="sldNum" sz="quarter" idx="12"/>
          </p:nvPr>
        </p:nvSpPr>
        <p:spPr>
          <a:ln/>
        </p:spPr>
        <p:txBody>
          <a:bodyPr/>
          <a:lstStyle>
            <a:lvl1pPr>
              <a:defRPr/>
            </a:lvl1pPr>
          </a:lstStyle>
          <a:p>
            <a:pPr>
              <a:defRPr/>
            </a:pPr>
            <a:fld id="{77596A2F-7496-4A94-9E07-FCA380F3077D}" type="slidenum">
              <a:rPr lang="en-US"/>
              <a:pPr>
                <a:defRPr/>
              </a:pPr>
              <a:t>‹#›</a:t>
            </a:fld>
            <a:endParaRPr lang="en-US" dirty="0"/>
          </a:p>
        </p:txBody>
      </p:sp>
    </p:spTree>
    <p:extLst>
      <p:ext uri="{BB962C8B-B14F-4D97-AF65-F5344CB8AC3E}">
        <p14:creationId xmlns:p14="http://schemas.microsoft.com/office/powerpoint/2010/main" val="922811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71600" y="609600"/>
            <a:ext cx="73787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809625" y="2214563"/>
            <a:ext cx="3902075" cy="3881437"/>
          </a:xfrm>
        </p:spPr>
        <p:txBody>
          <a:bodyPr/>
          <a:lstStyle/>
          <a:p>
            <a:pPr lvl="0"/>
            <a:endParaRPr lang="en-US" noProof="0" dirty="0" smtClean="0"/>
          </a:p>
        </p:txBody>
      </p:sp>
      <p:sp>
        <p:nvSpPr>
          <p:cNvPr id="4" name="Text Placeholder 3"/>
          <p:cNvSpPr>
            <a:spLocks noGrp="1"/>
          </p:cNvSpPr>
          <p:nvPr>
            <p:ph type="body" sz="half" idx="2"/>
          </p:nvPr>
        </p:nvSpPr>
        <p:spPr>
          <a:xfrm>
            <a:off x="4864100" y="2214563"/>
            <a:ext cx="3903663"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156"/>
          <p:cNvSpPr>
            <a:spLocks noGrp="1" noChangeArrowheads="1"/>
          </p:cNvSpPr>
          <p:nvPr>
            <p:ph type="dt" sz="half" idx="10"/>
          </p:nvPr>
        </p:nvSpPr>
        <p:spPr>
          <a:ln/>
        </p:spPr>
        <p:txBody>
          <a:bodyPr/>
          <a:lstStyle>
            <a:lvl1pPr>
              <a:defRPr/>
            </a:lvl1pPr>
          </a:lstStyle>
          <a:p>
            <a:pPr>
              <a:defRPr/>
            </a:pPr>
            <a:endParaRPr lang="en-US" dirty="0"/>
          </a:p>
        </p:txBody>
      </p:sp>
      <p:sp>
        <p:nvSpPr>
          <p:cNvPr id="6" name="Rectangle 2157"/>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158"/>
          <p:cNvSpPr>
            <a:spLocks noGrp="1" noChangeArrowheads="1"/>
          </p:cNvSpPr>
          <p:nvPr>
            <p:ph type="sldNum" sz="quarter" idx="12"/>
          </p:nvPr>
        </p:nvSpPr>
        <p:spPr>
          <a:ln/>
        </p:spPr>
        <p:txBody>
          <a:bodyPr/>
          <a:lstStyle>
            <a:lvl1pPr>
              <a:defRPr/>
            </a:lvl1pPr>
          </a:lstStyle>
          <a:p>
            <a:pPr>
              <a:defRPr/>
            </a:pPr>
            <a:fld id="{C2AF14D3-D6CE-4C19-AB6F-4616EB4CCAF8}" type="slidenum">
              <a:rPr lang="en-US"/>
              <a:pPr>
                <a:defRPr/>
              </a:pPr>
              <a:t>‹#›</a:t>
            </a:fld>
            <a:endParaRPr lang="en-US" dirty="0"/>
          </a:p>
        </p:txBody>
      </p:sp>
    </p:spTree>
    <p:extLst>
      <p:ext uri="{BB962C8B-B14F-4D97-AF65-F5344CB8AC3E}">
        <p14:creationId xmlns:p14="http://schemas.microsoft.com/office/powerpoint/2010/main" val="903309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pPr>
              <a:defRPr/>
            </a:pPr>
            <a:endParaRPr lang="en-US" dirty="0"/>
          </a:p>
        </p:txBody>
      </p:sp>
      <p:sp>
        <p:nvSpPr>
          <p:cNvPr id="15" name="Slide Number Placeholder 14"/>
          <p:cNvSpPr>
            <a:spLocks noGrp="1"/>
          </p:cNvSpPr>
          <p:nvPr>
            <p:ph type="sldNum" sz="quarter" idx="15"/>
          </p:nvPr>
        </p:nvSpPr>
        <p:spPr/>
        <p:txBody>
          <a:bodyPr/>
          <a:lstStyle>
            <a:lvl1pPr algn="ctr">
              <a:defRPr/>
            </a:lvl1pPr>
          </a:lstStyle>
          <a:p>
            <a:pPr>
              <a:defRPr/>
            </a:pPr>
            <a:fld id="{C063245E-FAF7-408E-A6E9-B51A25F031B8}" type="slidenum">
              <a:rPr lang="en-US" smtClean="0"/>
              <a:pPr>
                <a:defRPr/>
              </a:pPr>
              <a:t>‹#›</a:t>
            </a:fld>
            <a:endParaRPr lang="en-US" dirty="0"/>
          </a:p>
        </p:txBody>
      </p:sp>
      <p:sp>
        <p:nvSpPr>
          <p:cNvPr id="16" name="Footer Placeholder 15"/>
          <p:cNvSpPr>
            <a:spLocks noGrp="1"/>
          </p:cNvSpPr>
          <p:nvPr>
            <p:ph type="ftr" sz="quarter" idx="16"/>
          </p:nvPr>
        </p:nvSpPr>
        <p:spPr/>
        <p:txBody>
          <a:bodyPr/>
          <a:lstStyle/>
          <a:p>
            <a:pPr>
              <a:defRPr/>
            </a:pPr>
            <a:endParaRPr lang="en-US" dirty="0"/>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A2965D6-66B8-4BC5-BFA2-49FDE22731BF}" type="slidenum">
              <a:rPr lang="en-US" smtClean="0"/>
              <a:pPr>
                <a:defRPr/>
              </a:pPr>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27B00F8F-9A1C-4174-891B-AEA5FCC49F24}" type="slidenum">
              <a:rPr lang="en-US" smtClean="0"/>
              <a:pPr>
                <a:defRPr/>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pPr>
              <a:defRPr/>
            </a:pPr>
            <a:fld id="{8DA56DE9-41CD-4ADE-B746-6693C35323CD}" type="slidenum">
              <a:rPr lang="en-US" smtClean="0"/>
              <a:pPr>
                <a:defRPr/>
              </a:pPr>
              <a:t>‹#›</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964BC2C3-6796-4C0A-8890-70BCC929E79C}" type="slidenum">
              <a:rPr lang="en-US" smtClean="0"/>
              <a:pPr>
                <a:defRPr/>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4A834E46-F32F-41F0-9FAD-79655D8FCBAA}"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pPr>
              <a:defRPr/>
            </a:pPr>
            <a:endParaRPr lang="en-US" dirty="0"/>
          </a:p>
        </p:txBody>
      </p:sp>
      <p:sp>
        <p:nvSpPr>
          <p:cNvPr id="9" name="Slide Number Placeholder 8"/>
          <p:cNvSpPr>
            <a:spLocks noGrp="1"/>
          </p:cNvSpPr>
          <p:nvPr>
            <p:ph type="sldNum" sz="quarter" idx="15"/>
          </p:nvPr>
        </p:nvSpPr>
        <p:spPr/>
        <p:txBody>
          <a:bodyPr/>
          <a:lstStyle/>
          <a:p>
            <a:pPr>
              <a:defRPr/>
            </a:pPr>
            <a:fld id="{D3345811-8C3C-427E-B8D4-2340EB2C4E19}" type="slidenum">
              <a:rPr lang="en-US" smtClean="0"/>
              <a:pPr>
                <a:defRPr/>
              </a:pPr>
              <a:t>‹#›</a:t>
            </a:fld>
            <a:endParaRPr lang="en-US" dirty="0"/>
          </a:p>
        </p:txBody>
      </p:sp>
      <p:sp>
        <p:nvSpPr>
          <p:cNvPr id="10" name="Footer Placeholder 9"/>
          <p:cNvSpPr>
            <a:spLocks noGrp="1"/>
          </p:cNvSpPr>
          <p:nvPr>
            <p:ph type="ftr" sz="quarter" idx="16"/>
          </p:nvPr>
        </p:nvSpPr>
        <p:spPr/>
        <p:txBody>
          <a:bodyPr/>
          <a:lstStyle/>
          <a:p>
            <a:pPr>
              <a:defRPr/>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pPr>
              <a:defRPr/>
            </a:pPr>
            <a:endParaRPr lang="en-US" dirty="0"/>
          </a:p>
        </p:txBody>
      </p:sp>
      <p:sp>
        <p:nvSpPr>
          <p:cNvPr id="9" name="Slide Number Placeholder 8"/>
          <p:cNvSpPr>
            <a:spLocks noGrp="1"/>
          </p:cNvSpPr>
          <p:nvPr>
            <p:ph type="sldNum" sz="quarter" idx="11"/>
          </p:nvPr>
        </p:nvSpPr>
        <p:spPr/>
        <p:txBody>
          <a:bodyPr/>
          <a:lstStyle/>
          <a:p>
            <a:pPr>
              <a:defRPr/>
            </a:pPr>
            <a:fld id="{C024C887-DA67-4844-A46B-EBA78AE75386}" type="slidenum">
              <a:rPr lang="en-US" smtClean="0"/>
              <a:pPr>
                <a:defRPr/>
              </a:pPr>
              <a:t>‹#›</a:t>
            </a:fld>
            <a:endParaRPr lang="en-US" dirty="0"/>
          </a:p>
        </p:txBody>
      </p:sp>
      <p:sp>
        <p:nvSpPr>
          <p:cNvPr id="10" name="Footer Placeholder 9"/>
          <p:cNvSpPr>
            <a:spLocks noGrp="1"/>
          </p:cNvSpPr>
          <p:nvPr>
            <p:ph type="ftr" sz="quarter" idx="12"/>
          </p:nvPr>
        </p:nvSpPr>
        <p:spPr/>
        <p:txBody>
          <a:body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pPr>
              <a:defRPr/>
            </a:pPr>
            <a:fld id="{446D9773-D4DA-4FFE-9254-821917F069C0}" type="slidenum">
              <a:rPr lang="en-US" smtClean="0"/>
              <a:pPr>
                <a:defRPr/>
              </a:pPr>
              <a:t>‹#›</a:t>
            </a:fld>
            <a:endParaRPr lang="en-US"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 Id="rId3" Type="http://schemas.openxmlformats.org/officeDocument/2006/relationships/image" Target="http://www.rankin-consulting.com/images/logo_final.jpg"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4.w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diagramData" Target="../diagrams/data9.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PowerPoint_Slide11.sldx"/><Relationship Id="rId5" Type="http://schemas.openxmlformats.org/officeDocument/2006/relationships/image" Target="../media/image22.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emf"/></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diagramData" Target="../diagrams/data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1.xml"/><Relationship Id="rId4" Type="http://schemas.openxmlformats.org/officeDocument/2006/relationships/diagramLayout" Target="../diagrams/layout11.xml"/><Relationship Id="rId5" Type="http://schemas.openxmlformats.org/officeDocument/2006/relationships/diagramQuickStyle" Target="../diagrams/quickStyle11.xml"/><Relationship Id="rId6" Type="http://schemas.openxmlformats.org/officeDocument/2006/relationships/diagramColors" Target="../diagrams/colors11.xml"/><Relationship Id="rId7" Type="http://schemas.microsoft.com/office/2007/relationships/diagramDrawing" Target="../diagrams/drawing11.xm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2.xml"/><Relationship Id="rId4" Type="http://schemas.openxmlformats.org/officeDocument/2006/relationships/diagramLayout" Target="../diagrams/layout12.xml"/><Relationship Id="rId5" Type="http://schemas.openxmlformats.org/officeDocument/2006/relationships/diagramQuickStyle" Target="../diagrams/quickStyle12.xml"/><Relationship Id="rId6" Type="http://schemas.openxmlformats.org/officeDocument/2006/relationships/diagramColors" Target="../diagrams/colors12.xml"/><Relationship Id="rId7" Type="http://schemas.microsoft.com/office/2007/relationships/diagramDrawing" Target="../diagrams/drawing12.xml"/><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6.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39.xml.rels><?xml version="1.0" encoding="UTF-8" standalone="yes"?>
<Relationships xmlns="http://schemas.openxmlformats.org/package/2006/relationships"><Relationship Id="rId3" Type="http://schemas.openxmlformats.org/officeDocument/2006/relationships/image" Target="../media/image27.wmf"/><Relationship Id="rId4" Type="http://schemas.openxmlformats.org/officeDocument/2006/relationships/image" Target="../media/image28.jpg"/><Relationship Id="rId5" Type="http://schemas.openxmlformats.org/officeDocument/2006/relationships/image" Target="../media/image29.jpeg"/><Relationship Id="rId6" Type="http://schemas.openxmlformats.org/officeDocument/2006/relationships/image" Target="../media/image30.jpg"/><Relationship Id="rId7" Type="http://schemas.openxmlformats.org/officeDocument/2006/relationships/image" Target="../media/image31.jpeg"/><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1" Type="http://schemas.openxmlformats.org/officeDocument/2006/relationships/slideLayout" Target="../slideLayouts/slideLayout2.xml"/><Relationship Id="rId2" Type="http://schemas.openxmlformats.org/officeDocument/2006/relationships/diagramData" Target="../diagrams/data1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4.xml"/><Relationship Id="rId4" Type="http://schemas.openxmlformats.org/officeDocument/2006/relationships/diagramQuickStyle" Target="../diagrams/quickStyle14.xml"/><Relationship Id="rId5" Type="http://schemas.openxmlformats.org/officeDocument/2006/relationships/diagramColors" Target="../diagrams/colors14.xml"/><Relationship Id="rId6" Type="http://schemas.microsoft.com/office/2007/relationships/diagramDrawing" Target="../diagrams/drawing14.xml"/><Relationship Id="rId1" Type="http://schemas.openxmlformats.org/officeDocument/2006/relationships/slideLayout" Target="../slideLayouts/slideLayout2.xml"/><Relationship Id="rId2" Type="http://schemas.openxmlformats.org/officeDocument/2006/relationships/diagramData" Target="../diagrams/data14.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5.xml"/><Relationship Id="rId4" Type="http://schemas.openxmlformats.org/officeDocument/2006/relationships/diagramQuickStyle" Target="../diagrams/quickStyle15.xml"/><Relationship Id="rId5" Type="http://schemas.openxmlformats.org/officeDocument/2006/relationships/diagramColors" Target="../diagrams/colors15.xml"/><Relationship Id="rId6" Type="http://schemas.microsoft.com/office/2007/relationships/diagramDrawing" Target="../diagrams/drawing15.xml"/><Relationship Id="rId1" Type="http://schemas.openxmlformats.org/officeDocument/2006/relationships/slideLayout" Target="../slideLayouts/slideLayout2.xml"/><Relationship Id="rId2" Type="http://schemas.openxmlformats.org/officeDocument/2006/relationships/diagramData" Target="../diagrams/data15.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6.xml"/><Relationship Id="rId4" Type="http://schemas.openxmlformats.org/officeDocument/2006/relationships/diagramQuickStyle" Target="../diagrams/quickStyle16.xml"/><Relationship Id="rId5" Type="http://schemas.openxmlformats.org/officeDocument/2006/relationships/diagramColors" Target="../diagrams/colors16.xml"/><Relationship Id="rId6" Type="http://schemas.microsoft.com/office/2007/relationships/diagramDrawing" Target="../diagrams/drawing16.xml"/><Relationship Id="rId1" Type="http://schemas.openxmlformats.org/officeDocument/2006/relationships/slideLayout" Target="../slideLayouts/slideLayout2.xml"/><Relationship Id="rId2" Type="http://schemas.openxmlformats.org/officeDocument/2006/relationships/diagramData" Target="../diagrams/data16.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7.xml"/><Relationship Id="rId4" Type="http://schemas.openxmlformats.org/officeDocument/2006/relationships/diagramQuickStyle" Target="../diagrams/quickStyle17.xml"/><Relationship Id="rId5" Type="http://schemas.openxmlformats.org/officeDocument/2006/relationships/diagramColors" Target="../diagrams/colors17.xml"/><Relationship Id="rId6" Type="http://schemas.microsoft.com/office/2007/relationships/diagramDrawing" Target="../diagrams/drawing17.xml"/><Relationship Id="rId1" Type="http://schemas.openxmlformats.org/officeDocument/2006/relationships/slideLayout" Target="../slideLayouts/slideLayout2.xml"/><Relationship Id="rId2" Type="http://schemas.openxmlformats.org/officeDocument/2006/relationships/diagramData" Target="../diagrams/data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wmf"/><Relationship Id="rId3" Type="http://schemas.openxmlformats.org/officeDocument/2006/relationships/image" Target="../media/image33.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073"/>
          <p:cNvSpPr>
            <a:spLocks noGrp="1" noChangeArrowheads="1"/>
          </p:cNvSpPr>
          <p:nvPr>
            <p:ph type="subTitle" idx="1"/>
          </p:nvPr>
        </p:nvSpPr>
        <p:spPr/>
        <p:txBody>
          <a:bodyPr/>
          <a:lstStyle/>
          <a:p>
            <a:pPr eaLnBrk="1" hangingPunct="1"/>
            <a:r>
              <a:rPr lang="en-US" sz="3600" dirty="0" smtClean="0"/>
              <a:t>Climate Matters</a:t>
            </a:r>
          </a:p>
        </p:txBody>
      </p:sp>
      <p:sp>
        <p:nvSpPr>
          <p:cNvPr id="4" name="Title 3"/>
          <p:cNvSpPr>
            <a:spLocks noGrp="1"/>
          </p:cNvSpPr>
          <p:nvPr>
            <p:ph type="ctrTitle"/>
          </p:nvPr>
        </p:nvSpPr>
        <p:spPr/>
        <p:txBody>
          <a:bodyPr/>
          <a:lstStyle/>
          <a:p>
            <a:r>
              <a:rPr lang="en-US" sz="4000" dirty="0" smtClean="0"/>
              <a:t>Whitman College </a:t>
            </a:r>
            <a:endParaRPr lang="en-US" sz="4000" dirty="0"/>
          </a:p>
        </p:txBody>
      </p:sp>
      <p:pic>
        <p:nvPicPr>
          <p:cNvPr id="3076" name="Picture 2060" descr="campus picture"/>
          <p:cNvPicPr>
            <a:picLocks noChangeAspect="1" noChangeArrowheads="1"/>
          </p:cNvPicPr>
          <p:nvPr/>
        </p:nvPicPr>
        <p:blipFill>
          <a:blip r:embed="rId3"/>
          <a:srcRect/>
          <a:stretch>
            <a:fillRect/>
          </a:stretch>
        </p:blipFill>
        <p:spPr bwMode="auto">
          <a:xfrm>
            <a:off x="4565650" y="3422650"/>
            <a:ext cx="11113" cy="11113"/>
          </a:xfrm>
          <a:prstGeom prst="rect">
            <a:avLst/>
          </a:prstGeom>
          <a:noFill/>
          <a:ln w="9525">
            <a:noFill/>
            <a:miter lim="800000"/>
            <a:headEnd/>
            <a:tailEnd/>
          </a:ln>
        </p:spPr>
      </p:pic>
      <p:sp>
        <p:nvSpPr>
          <p:cNvPr id="3077" name="Rectangle 2075"/>
          <p:cNvSpPr>
            <a:spLocks noChangeArrowheads="1"/>
          </p:cNvSpPr>
          <p:nvPr/>
        </p:nvSpPr>
        <p:spPr bwMode="auto">
          <a:xfrm>
            <a:off x="3500438" y="3157538"/>
            <a:ext cx="9144000" cy="0"/>
          </a:xfrm>
          <a:prstGeom prst="rect">
            <a:avLst/>
          </a:prstGeom>
          <a:noFill/>
          <a:ln w="9525">
            <a:noFill/>
            <a:miter lim="800000"/>
            <a:headEnd/>
            <a:tailEnd/>
          </a:ln>
        </p:spPr>
        <p:txBody>
          <a:bodyPr>
            <a:spAutoFit/>
          </a:bodyPr>
          <a:lstStyle/>
          <a:p>
            <a:endParaRPr lang="en-US" dirty="0"/>
          </a:p>
        </p:txBody>
      </p:sp>
      <p:sp>
        <p:nvSpPr>
          <p:cNvPr id="3079" name="Text Box 2082"/>
          <p:cNvSpPr txBox="1">
            <a:spLocks noChangeArrowheads="1"/>
          </p:cNvSpPr>
          <p:nvPr/>
        </p:nvSpPr>
        <p:spPr bwMode="auto">
          <a:xfrm>
            <a:off x="3281363" y="4913503"/>
            <a:ext cx="2590800" cy="461665"/>
          </a:xfrm>
          <a:prstGeom prst="rect">
            <a:avLst/>
          </a:prstGeom>
          <a:noFill/>
          <a:ln w="9525">
            <a:noFill/>
            <a:miter lim="800000"/>
            <a:headEnd/>
            <a:tailEnd/>
          </a:ln>
        </p:spPr>
        <p:txBody>
          <a:bodyPr wrap="square">
            <a:spAutoFit/>
          </a:bodyPr>
          <a:lstStyle/>
          <a:p>
            <a:pPr algn="ctr"/>
            <a:r>
              <a:rPr lang="en-US" dirty="0" smtClean="0"/>
              <a:t>April 10, 2015</a:t>
            </a:r>
            <a:endParaRPr lang="en-US" dirty="0"/>
          </a:p>
        </p:txBody>
      </p:sp>
    </p:spTree>
    <p:extLst>
      <p:ext uri="{BB962C8B-B14F-4D97-AF65-F5344CB8AC3E}">
        <p14:creationId xmlns:p14="http://schemas.microsoft.com/office/powerpoint/2010/main" val="59509901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algn="ctr"/>
            <a:r>
              <a:rPr lang="en-US" dirty="0" smtClean="0"/>
              <a:t>Whitman College</a:t>
            </a:r>
            <a:br>
              <a:rPr lang="en-US" dirty="0" smtClean="0"/>
            </a:br>
            <a:r>
              <a:rPr lang="en-US" dirty="0" smtClean="0"/>
              <a:t>Mission</a:t>
            </a:r>
          </a:p>
        </p:txBody>
      </p:sp>
      <p:sp>
        <p:nvSpPr>
          <p:cNvPr id="3" name="TextBox 2"/>
          <p:cNvSpPr txBox="1"/>
          <p:nvPr/>
        </p:nvSpPr>
        <p:spPr>
          <a:xfrm>
            <a:off x="38100" y="6471502"/>
            <a:ext cx="5898859" cy="338554"/>
          </a:xfrm>
          <a:prstGeom prst="rect">
            <a:avLst/>
          </a:prstGeom>
          <a:noFill/>
        </p:spPr>
        <p:txBody>
          <a:bodyPr wrap="none" rtlCol="0">
            <a:spAutoFit/>
          </a:bodyPr>
          <a:lstStyle/>
          <a:p>
            <a:r>
              <a:rPr lang="en-US" sz="1600" dirty="0"/>
              <a:t>Source: https://www.whitman.edu/about-whitman/mission-statement </a:t>
            </a:r>
          </a:p>
        </p:txBody>
      </p:sp>
      <p:sp>
        <p:nvSpPr>
          <p:cNvPr id="2" name="Content Placeholder 1"/>
          <p:cNvSpPr>
            <a:spLocks noGrp="1"/>
          </p:cNvSpPr>
          <p:nvPr>
            <p:ph idx="1"/>
          </p:nvPr>
        </p:nvSpPr>
        <p:spPr>
          <a:xfrm>
            <a:off x="685800" y="1676400"/>
            <a:ext cx="8229600" cy="3581400"/>
          </a:xfrm>
        </p:spPr>
        <p:txBody>
          <a:bodyPr>
            <a:noAutofit/>
          </a:bodyPr>
          <a:lstStyle/>
          <a:p>
            <a:pPr marL="0" indent="0">
              <a:buNone/>
            </a:pPr>
            <a:r>
              <a:rPr lang="en-US" sz="2000" dirty="0" smtClean="0"/>
              <a:t>Whitman </a:t>
            </a:r>
            <a:r>
              <a:rPr lang="en-US" sz="2000" dirty="0"/>
              <a:t>College is committed to providing an excellent, well-rounded liberal arts and sciences undergraduate education. It is an independent, nonsectarian, and residential college. Whitman offers an ideal setting for rigorous learning and scholarship and encourages creativity, character, and responsibility.</a:t>
            </a:r>
            <a:br>
              <a:rPr lang="en-US" sz="2000" dirty="0"/>
            </a:br>
            <a:r>
              <a:rPr lang="en-US" sz="2000" dirty="0"/>
              <a:t/>
            </a:r>
            <a:br>
              <a:rPr lang="en-US" sz="2000" dirty="0"/>
            </a:br>
            <a:r>
              <a:rPr lang="en-US" sz="2000" dirty="0"/>
              <a:t>Through the study of humanities, arts, and social and natural sciences, Whitman's students develop capacities to analyze, interpret, criticize, communicate, and engage. A concentration on basic disciplines, in combination with a supportive residential life program that encourages personal and social development, is intended to foster intellectual vitality, confidence, leadership, and the flexibility to succeed in a changing technological, multicultural world.</a:t>
            </a:r>
          </a:p>
        </p:txBody>
      </p:sp>
    </p:spTree>
    <p:extLst>
      <p:ext uri="{BB962C8B-B14F-4D97-AF65-F5344CB8AC3E}">
        <p14:creationId xmlns:p14="http://schemas.microsoft.com/office/powerpoint/2010/main" val="241779332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133600"/>
            <a:ext cx="8229600" cy="3505200"/>
          </a:xfrm>
        </p:spPr>
        <p:txBody>
          <a:bodyPr>
            <a:normAutofit fontScale="85000" lnSpcReduction="20000"/>
          </a:bodyPr>
          <a:lstStyle/>
          <a:p>
            <a:pPr marL="0" indent="0">
              <a:buNone/>
            </a:pPr>
            <a:r>
              <a:rPr lang="en-US" sz="3200" dirty="0"/>
              <a:t>Diversity is fundamentally important to the character and mission of Whitman College. Diversity enriches our community and enhances intellectual and personal growth. We seek to provide a challenging liberal arts experience for our students that prepares them for citizenship in the global community. By sustaining a diverse community, we strive to ensure that all individuals are valued and respected and that intellectual and personal growth are enriched because of our differences.</a:t>
            </a:r>
          </a:p>
        </p:txBody>
      </p:sp>
      <p:sp>
        <p:nvSpPr>
          <p:cNvPr id="11266" name="Rectangle 2"/>
          <p:cNvSpPr>
            <a:spLocks noGrp="1" noChangeArrowheads="1"/>
          </p:cNvSpPr>
          <p:nvPr>
            <p:ph type="title"/>
          </p:nvPr>
        </p:nvSpPr>
        <p:spPr/>
        <p:txBody>
          <a:bodyPr>
            <a:normAutofit fontScale="90000"/>
          </a:bodyPr>
          <a:lstStyle/>
          <a:p>
            <a:pPr algn="ctr"/>
            <a:r>
              <a:rPr lang="en-US" dirty="0" smtClean="0"/>
              <a:t>Whitman College</a:t>
            </a:r>
            <a:r>
              <a:rPr lang="en-US" dirty="0"/>
              <a:t/>
            </a:r>
            <a:br>
              <a:rPr lang="en-US" dirty="0"/>
            </a:br>
            <a:r>
              <a:rPr lang="en-US" dirty="0" smtClean="0"/>
              <a:t>Statement on Diversity</a:t>
            </a:r>
          </a:p>
        </p:txBody>
      </p:sp>
      <p:sp>
        <p:nvSpPr>
          <p:cNvPr id="6" name="TextBox 5"/>
          <p:cNvSpPr txBox="1"/>
          <p:nvPr/>
        </p:nvSpPr>
        <p:spPr>
          <a:xfrm>
            <a:off x="38100" y="6471502"/>
            <a:ext cx="7306231" cy="369332"/>
          </a:xfrm>
          <a:prstGeom prst="rect">
            <a:avLst/>
          </a:prstGeom>
          <a:noFill/>
        </p:spPr>
        <p:txBody>
          <a:bodyPr wrap="none" rtlCol="0">
            <a:spAutoFit/>
          </a:bodyPr>
          <a:lstStyle/>
          <a:p>
            <a:r>
              <a:rPr lang="en-US" sz="1800" dirty="0"/>
              <a:t>Source: https://www.whitman.edu/about-whitman/diversity/trustee-statement</a:t>
            </a:r>
          </a:p>
        </p:txBody>
      </p:sp>
    </p:spTree>
    <p:extLst>
      <p:ext uri="{BB962C8B-B14F-4D97-AF65-F5344CB8AC3E}">
        <p14:creationId xmlns:p14="http://schemas.microsoft.com/office/powerpoint/2010/main" val="124584948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377952" y="304800"/>
            <a:ext cx="8763000" cy="685800"/>
          </a:xfrm>
        </p:spPr>
        <p:txBody>
          <a:bodyPr>
            <a:normAutofit fontScale="90000"/>
          </a:bodyPr>
          <a:lstStyle/>
          <a:p>
            <a:r>
              <a:rPr lang="en-US" sz="3200" dirty="0" smtClean="0">
                <a:solidFill>
                  <a:schemeClr val="tx1"/>
                </a:solidFill>
              </a:rPr>
              <a:t>Conceptual Framework for Campus </a:t>
            </a:r>
            <a:r>
              <a:rPr lang="en-US" sz="3200" dirty="0">
                <a:solidFill>
                  <a:schemeClr val="tx1"/>
                </a:solidFill>
              </a:rPr>
              <a:t>Diversity Research</a:t>
            </a:r>
          </a:p>
        </p:txBody>
      </p:sp>
      <p:sp>
        <p:nvSpPr>
          <p:cNvPr id="98307" name="Oval 3"/>
          <p:cNvSpPr>
            <a:spLocks noChangeArrowheads="1"/>
          </p:cNvSpPr>
          <p:nvPr/>
        </p:nvSpPr>
        <p:spPr bwMode="auto">
          <a:xfrm>
            <a:off x="3124200" y="1600200"/>
            <a:ext cx="2628900" cy="1028700"/>
          </a:xfrm>
          <a:prstGeom prst="ellipse">
            <a:avLst/>
          </a:prstGeom>
          <a:solidFill>
            <a:schemeClr val="accent3">
              <a:lumMod val="75000"/>
            </a:schemeClr>
          </a:solidFill>
          <a:ln w="57150">
            <a:solidFill>
              <a:srgbClr val="000000"/>
            </a:solidFill>
            <a:round/>
            <a:headEnd/>
            <a:tailEnd/>
          </a:ln>
        </p:spPr>
        <p:txBody>
          <a:bodyPr/>
          <a:lstStyle/>
          <a:p>
            <a:r>
              <a:rPr lang="en-US" sz="1600" dirty="0" smtClean="0">
                <a:solidFill>
                  <a:schemeClr val="bg1"/>
                </a:solidFill>
                <a:latin typeface="Arial" pitchFamily="34" charset="0"/>
                <a:cs typeface="Times New Roman" pitchFamily="18" charset="0"/>
              </a:rPr>
              <a:t>  Campus Climate                      </a:t>
            </a:r>
          </a:p>
          <a:p>
            <a:r>
              <a:rPr lang="en-US" sz="1600" dirty="0">
                <a:solidFill>
                  <a:schemeClr val="bg1"/>
                </a:solidFill>
                <a:latin typeface="Arial" pitchFamily="34" charset="0"/>
                <a:cs typeface="Times New Roman" pitchFamily="18" charset="0"/>
              </a:rPr>
              <a:t> </a:t>
            </a:r>
            <a:r>
              <a:rPr lang="en-US" sz="1600" dirty="0" smtClean="0">
                <a:solidFill>
                  <a:schemeClr val="bg1"/>
                </a:solidFill>
                <a:latin typeface="Arial" pitchFamily="34" charset="0"/>
                <a:cs typeface="Times New Roman" pitchFamily="18" charset="0"/>
              </a:rPr>
              <a:t>  and </a:t>
            </a:r>
            <a:r>
              <a:rPr lang="en-US" sz="1600" dirty="0">
                <a:solidFill>
                  <a:schemeClr val="bg1"/>
                </a:solidFill>
                <a:latin typeface="Arial" pitchFamily="34" charset="0"/>
                <a:cs typeface="Times New Roman" pitchFamily="18" charset="0"/>
              </a:rPr>
              <a:t>Inter-group</a:t>
            </a:r>
            <a:endParaRPr lang="en-US" sz="1800" dirty="0">
              <a:solidFill>
                <a:schemeClr val="bg1"/>
              </a:solidFill>
              <a:latin typeface="Arial" pitchFamily="34" charset="0"/>
              <a:cs typeface="Times New Roman" pitchFamily="18" charset="0"/>
            </a:endParaRPr>
          </a:p>
          <a:p>
            <a:pPr eaLnBrk="0" hangingPunct="0"/>
            <a:r>
              <a:rPr lang="en-US" sz="1600" dirty="0">
                <a:solidFill>
                  <a:schemeClr val="bg1"/>
                </a:solidFill>
                <a:latin typeface="Arial" pitchFamily="34" charset="0"/>
                <a:cs typeface="Times New Roman" pitchFamily="18" charset="0"/>
              </a:rPr>
              <a:t>      </a:t>
            </a:r>
            <a:r>
              <a:rPr lang="en-US" sz="1600" dirty="0" smtClean="0">
                <a:solidFill>
                  <a:schemeClr val="bg1"/>
                </a:solidFill>
                <a:latin typeface="Arial" pitchFamily="34" charset="0"/>
                <a:cs typeface="Times New Roman" pitchFamily="18" charset="0"/>
              </a:rPr>
              <a:t>   Relations</a:t>
            </a:r>
            <a:endParaRPr lang="en-US" sz="1800" dirty="0">
              <a:solidFill>
                <a:schemeClr val="bg1"/>
              </a:solidFill>
              <a:latin typeface="Arial" pitchFamily="34" charset="0"/>
              <a:cs typeface="Times New Roman" pitchFamily="18" charset="0"/>
            </a:endParaRPr>
          </a:p>
          <a:p>
            <a:pPr eaLnBrk="0" hangingPunct="0"/>
            <a:endParaRPr lang="en-US" dirty="0">
              <a:latin typeface="Arial" pitchFamily="34" charset="0"/>
            </a:endParaRPr>
          </a:p>
        </p:txBody>
      </p:sp>
      <p:sp>
        <p:nvSpPr>
          <p:cNvPr id="98308" name="Oval 4"/>
          <p:cNvSpPr>
            <a:spLocks noChangeArrowheads="1"/>
          </p:cNvSpPr>
          <p:nvPr/>
        </p:nvSpPr>
        <p:spPr bwMode="auto">
          <a:xfrm>
            <a:off x="3352800" y="2971800"/>
            <a:ext cx="2286000" cy="2057400"/>
          </a:xfrm>
          <a:prstGeom prst="ellipse">
            <a:avLst/>
          </a:prstGeom>
          <a:solidFill>
            <a:schemeClr val="accent1"/>
          </a:solidFill>
          <a:ln w="57150">
            <a:solidFill>
              <a:srgbClr val="000000"/>
            </a:solidFill>
            <a:round/>
            <a:headEnd/>
            <a:tailEnd/>
          </a:ln>
        </p:spPr>
        <p:txBody>
          <a:bodyPr/>
          <a:lstStyle/>
          <a:p>
            <a:pPr algn="ctr"/>
            <a:endParaRPr lang="en-US" sz="1500" b="1" dirty="0">
              <a:latin typeface="Arial Black" pitchFamily="34" charset="0"/>
              <a:cs typeface="Times New Roman" pitchFamily="18" charset="0"/>
            </a:endParaRPr>
          </a:p>
          <a:p>
            <a:pPr algn="ctr"/>
            <a:r>
              <a:rPr lang="en-US" sz="1500" b="1" dirty="0">
                <a:solidFill>
                  <a:schemeClr val="bg1"/>
                </a:solidFill>
                <a:latin typeface="Arial Black" pitchFamily="34" charset="0"/>
                <a:cs typeface="Times New Roman" pitchFamily="18" charset="0"/>
              </a:rPr>
              <a:t>DIMENSIONS</a:t>
            </a:r>
          </a:p>
          <a:p>
            <a:pPr algn="ctr"/>
            <a:r>
              <a:rPr lang="en-US" sz="1500" b="1" dirty="0">
                <a:solidFill>
                  <a:schemeClr val="bg1"/>
                </a:solidFill>
                <a:latin typeface="Arial Black" pitchFamily="34" charset="0"/>
                <a:cs typeface="Times New Roman" pitchFamily="18" charset="0"/>
              </a:rPr>
              <a:t>OF </a:t>
            </a:r>
          </a:p>
          <a:p>
            <a:pPr algn="ctr" eaLnBrk="0" hangingPunct="0"/>
            <a:r>
              <a:rPr lang="en-US" sz="1500" b="1" dirty="0">
                <a:solidFill>
                  <a:schemeClr val="bg1"/>
                </a:solidFill>
                <a:latin typeface="Arial Black" pitchFamily="34" charset="0"/>
                <a:cs typeface="Times New Roman" pitchFamily="18" charset="0"/>
              </a:rPr>
              <a:t>CAMPUS</a:t>
            </a:r>
          </a:p>
          <a:p>
            <a:pPr algn="ctr" eaLnBrk="0" hangingPunct="0"/>
            <a:r>
              <a:rPr lang="en-US" sz="1500" b="1" dirty="0">
                <a:solidFill>
                  <a:schemeClr val="bg1"/>
                </a:solidFill>
                <a:latin typeface="Arial Black" pitchFamily="34" charset="0"/>
                <a:cs typeface="Times New Roman" pitchFamily="18" charset="0"/>
              </a:rPr>
              <a:t>  DIVERSITY</a:t>
            </a:r>
            <a:r>
              <a:rPr lang="en-US" sz="1700" b="1" dirty="0">
                <a:solidFill>
                  <a:schemeClr val="bg1"/>
                </a:solidFill>
                <a:latin typeface="Arial" pitchFamily="34" charset="0"/>
                <a:cs typeface="Times New Roman" pitchFamily="18" charset="0"/>
              </a:rPr>
              <a:t> </a:t>
            </a:r>
          </a:p>
          <a:p>
            <a:pPr eaLnBrk="0" hangingPunct="0"/>
            <a:endParaRPr lang="en-US" sz="1700" b="1" dirty="0">
              <a:latin typeface="Arial" pitchFamily="34" charset="0"/>
            </a:endParaRPr>
          </a:p>
        </p:txBody>
      </p:sp>
      <p:sp>
        <p:nvSpPr>
          <p:cNvPr id="98309" name="Oval 5"/>
          <p:cNvSpPr>
            <a:spLocks noChangeArrowheads="1"/>
          </p:cNvSpPr>
          <p:nvPr/>
        </p:nvSpPr>
        <p:spPr bwMode="auto">
          <a:xfrm>
            <a:off x="6248400" y="3429000"/>
            <a:ext cx="2628900" cy="1485900"/>
          </a:xfrm>
          <a:prstGeom prst="ellipse">
            <a:avLst/>
          </a:prstGeom>
          <a:solidFill>
            <a:schemeClr val="accent3">
              <a:lumMod val="75000"/>
            </a:schemeClr>
          </a:solidFill>
          <a:ln w="57150">
            <a:solidFill>
              <a:srgbClr val="000000"/>
            </a:solidFill>
            <a:round/>
            <a:headEnd/>
            <a:tailEnd/>
          </a:ln>
        </p:spPr>
        <p:txBody>
          <a:bodyPr/>
          <a:lstStyle/>
          <a:p>
            <a:r>
              <a:rPr lang="en-US" sz="1600" dirty="0">
                <a:solidFill>
                  <a:schemeClr val="bg1"/>
                </a:solidFill>
                <a:latin typeface="Arial" pitchFamily="34" charset="0"/>
                <a:cs typeface="Times New Roman" pitchFamily="18" charset="0"/>
              </a:rPr>
              <a:t>    Education &amp;</a:t>
            </a:r>
            <a:endParaRPr lang="en-US" sz="1800" dirty="0">
              <a:solidFill>
                <a:schemeClr val="bg1"/>
              </a:solidFill>
              <a:latin typeface="Arial" pitchFamily="34" charset="0"/>
              <a:cs typeface="Times New Roman" pitchFamily="18" charset="0"/>
            </a:endParaRPr>
          </a:p>
          <a:p>
            <a:pPr eaLnBrk="0" hangingPunct="0"/>
            <a:r>
              <a:rPr lang="en-US" sz="1600" dirty="0">
                <a:solidFill>
                  <a:schemeClr val="bg1"/>
                </a:solidFill>
                <a:latin typeface="Arial" pitchFamily="34" charset="0"/>
                <a:cs typeface="Times New Roman" pitchFamily="18" charset="0"/>
              </a:rPr>
              <a:t>    Scholarship</a:t>
            </a:r>
            <a:endParaRPr lang="en-US" sz="1800" dirty="0">
              <a:solidFill>
                <a:schemeClr val="bg1"/>
              </a:solidFill>
              <a:latin typeface="Arial" pitchFamily="34" charset="0"/>
              <a:cs typeface="Times New Roman" pitchFamily="18" charset="0"/>
            </a:endParaRPr>
          </a:p>
          <a:p>
            <a:pPr eaLnBrk="0" hangingPunct="0"/>
            <a:r>
              <a:rPr lang="en-US" sz="1200" b="1" dirty="0">
                <a:solidFill>
                  <a:schemeClr val="bg1"/>
                </a:solidFill>
                <a:latin typeface="Arial" pitchFamily="34" charset="0"/>
                <a:cs typeface="Times New Roman" pitchFamily="18" charset="0"/>
              </a:rPr>
              <a:t>(Curriculum, Teaching, </a:t>
            </a:r>
            <a:endParaRPr lang="en-US" sz="1800" dirty="0">
              <a:solidFill>
                <a:schemeClr val="bg1"/>
              </a:solidFill>
              <a:latin typeface="Arial" pitchFamily="34" charset="0"/>
              <a:cs typeface="Times New Roman" pitchFamily="18" charset="0"/>
            </a:endParaRPr>
          </a:p>
          <a:p>
            <a:pPr eaLnBrk="0" hangingPunct="0"/>
            <a:r>
              <a:rPr lang="en-US" sz="1200" b="1" dirty="0">
                <a:solidFill>
                  <a:schemeClr val="bg1"/>
                </a:solidFill>
                <a:latin typeface="Arial" pitchFamily="34" charset="0"/>
                <a:cs typeface="Times New Roman" pitchFamily="18" charset="0"/>
              </a:rPr>
              <a:t>        &amp; Learning)</a:t>
            </a:r>
            <a:endParaRPr lang="en-US" sz="1800" dirty="0">
              <a:solidFill>
                <a:schemeClr val="bg1"/>
              </a:solidFill>
              <a:latin typeface="Arial" pitchFamily="34" charset="0"/>
              <a:cs typeface="Times New Roman" pitchFamily="18" charset="0"/>
            </a:endParaRPr>
          </a:p>
          <a:p>
            <a:pPr eaLnBrk="0" hangingPunct="0"/>
            <a:endParaRPr lang="en-US" dirty="0">
              <a:latin typeface="Arial" pitchFamily="34" charset="0"/>
            </a:endParaRPr>
          </a:p>
        </p:txBody>
      </p:sp>
      <p:sp>
        <p:nvSpPr>
          <p:cNvPr id="98310" name="Oval 6"/>
          <p:cNvSpPr>
            <a:spLocks noChangeArrowheads="1"/>
          </p:cNvSpPr>
          <p:nvPr/>
        </p:nvSpPr>
        <p:spPr bwMode="auto">
          <a:xfrm>
            <a:off x="228600" y="3429000"/>
            <a:ext cx="2628900" cy="1371600"/>
          </a:xfrm>
          <a:prstGeom prst="ellipse">
            <a:avLst/>
          </a:prstGeom>
          <a:solidFill>
            <a:schemeClr val="accent3">
              <a:lumMod val="75000"/>
            </a:schemeClr>
          </a:solidFill>
          <a:ln w="57150">
            <a:solidFill>
              <a:srgbClr val="000000"/>
            </a:solidFill>
            <a:round/>
            <a:headEnd/>
            <a:tailEnd/>
          </a:ln>
        </p:spPr>
        <p:txBody>
          <a:bodyPr/>
          <a:lstStyle/>
          <a:p>
            <a:r>
              <a:rPr lang="en-US" sz="1600" dirty="0">
                <a:latin typeface="Arial" pitchFamily="34" charset="0"/>
                <a:cs typeface="Times New Roman" pitchFamily="18" charset="0"/>
              </a:rPr>
              <a:t>      </a:t>
            </a:r>
            <a:endParaRPr lang="en-US" sz="1800" dirty="0">
              <a:latin typeface="Arial" pitchFamily="34" charset="0"/>
              <a:cs typeface="Times New Roman" pitchFamily="18" charset="0"/>
            </a:endParaRPr>
          </a:p>
          <a:p>
            <a:pPr algn="ctr" eaLnBrk="0" hangingPunct="0"/>
            <a:r>
              <a:rPr lang="en-US" sz="1600" dirty="0">
                <a:solidFill>
                  <a:schemeClr val="bg1"/>
                </a:solidFill>
                <a:latin typeface="Arial" pitchFamily="34" charset="0"/>
                <a:cs typeface="Times New Roman" pitchFamily="18" charset="0"/>
              </a:rPr>
              <a:t>Representation</a:t>
            </a:r>
            <a:endParaRPr lang="en-US" sz="1800" dirty="0">
              <a:solidFill>
                <a:schemeClr val="bg1"/>
              </a:solidFill>
              <a:latin typeface="Arial" pitchFamily="34" charset="0"/>
              <a:cs typeface="Times New Roman" pitchFamily="18" charset="0"/>
            </a:endParaRPr>
          </a:p>
          <a:p>
            <a:pPr algn="ctr" eaLnBrk="0" hangingPunct="0"/>
            <a:r>
              <a:rPr lang="en-US" sz="1200" b="1" dirty="0">
                <a:solidFill>
                  <a:schemeClr val="bg1"/>
                </a:solidFill>
                <a:latin typeface="Arial" pitchFamily="34" charset="0"/>
                <a:cs typeface="Times New Roman" pitchFamily="18" charset="0"/>
              </a:rPr>
              <a:t>(Access &amp; Success</a:t>
            </a:r>
            <a:r>
              <a:rPr lang="en-US" sz="1200" b="1" dirty="0">
                <a:latin typeface="Arial" pitchFamily="34" charset="0"/>
                <a:cs typeface="Times New Roman" pitchFamily="18" charset="0"/>
              </a:rPr>
              <a:t>)</a:t>
            </a:r>
            <a:endParaRPr lang="en-US" sz="1800" dirty="0">
              <a:latin typeface="Arial" pitchFamily="34" charset="0"/>
              <a:cs typeface="Times New Roman" pitchFamily="18" charset="0"/>
            </a:endParaRPr>
          </a:p>
          <a:p>
            <a:pPr eaLnBrk="0" hangingPunct="0"/>
            <a:endParaRPr lang="en-US" dirty="0">
              <a:latin typeface="Arial" pitchFamily="34" charset="0"/>
            </a:endParaRPr>
          </a:p>
        </p:txBody>
      </p:sp>
      <p:sp>
        <p:nvSpPr>
          <p:cNvPr id="98311" name="Oval 7"/>
          <p:cNvSpPr>
            <a:spLocks noChangeArrowheads="1"/>
          </p:cNvSpPr>
          <p:nvPr/>
        </p:nvSpPr>
        <p:spPr bwMode="auto">
          <a:xfrm>
            <a:off x="3332988" y="5536819"/>
            <a:ext cx="2628900" cy="1147763"/>
          </a:xfrm>
          <a:prstGeom prst="ellipse">
            <a:avLst/>
          </a:prstGeom>
          <a:solidFill>
            <a:schemeClr val="accent3">
              <a:lumMod val="75000"/>
            </a:schemeClr>
          </a:solidFill>
          <a:ln w="57150">
            <a:solidFill>
              <a:srgbClr val="000000"/>
            </a:solidFill>
            <a:round/>
            <a:headEnd/>
            <a:tailEnd/>
          </a:ln>
        </p:spPr>
        <p:txBody>
          <a:bodyPr/>
          <a:lstStyle/>
          <a:p>
            <a:r>
              <a:rPr lang="en-US" sz="1600" dirty="0">
                <a:solidFill>
                  <a:schemeClr val="bg1"/>
                </a:solidFill>
                <a:latin typeface="Arial" pitchFamily="34" charset="0"/>
                <a:cs typeface="Times New Roman" pitchFamily="18" charset="0"/>
              </a:rPr>
              <a:t>      Institutional</a:t>
            </a:r>
            <a:endParaRPr lang="en-US" sz="1800" dirty="0">
              <a:solidFill>
                <a:schemeClr val="bg1"/>
              </a:solidFill>
              <a:latin typeface="Arial" pitchFamily="34" charset="0"/>
              <a:cs typeface="Times New Roman" pitchFamily="18" charset="0"/>
            </a:endParaRPr>
          </a:p>
          <a:p>
            <a:pPr eaLnBrk="0" hangingPunct="0"/>
            <a:r>
              <a:rPr lang="en-US" sz="1600" dirty="0">
                <a:solidFill>
                  <a:schemeClr val="bg1"/>
                </a:solidFill>
                <a:latin typeface="Arial" pitchFamily="34" charset="0"/>
                <a:cs typeface="Times New Roman" pitchFamily="18" charset="0"/>
              </a:rPr>
              <a:t>    Transformation</a:t>
            </a:r>
            <a:endParaRPr lang="en-US" sz="1800" dirty="0">
              <a:solidFill>
                <a:schemeClr val="bg1"/>
              </a:solidFill>
              <a:latin typeface="Arial" pitchFamily="34" charset="0"/>
              <a:cs typeface="Times New Roman" pitchFamily="18" charset="0"/>
            </a:endParaRPr>
          </a:p>
          <a:p>
            <a:pPr algn="ctr" eaLnBrk="0" hangingPunct="0"/>
            <a:r>
              <a:rPr lang="en-US" sz="1200" b="1" dirty="0">
                <a:solidFill>
                  <a:schemeClr val="bg1"/>
                </a:solidFill>
                <a:latin typeface="Arial" pitchFamily="34" charset="0"/>
                <a:cs typeface="Times New Roman" pitchFamily="18" charset="0"/>
              </a:rPr>
              <a:t>(Viability &amp; Vitality)</a:t>
            </a:r>
          </a:p>
          <a:p>
            <a:pPr eaLnBrk="0" hangingPunct="0"/>
            <a:r>
              <a:rPr lang="en-US" sz="1600" dirty="0">
                <a:latin typeface="Arial" pitchFamily="34" charset="0"/>
                <a:cs typeface="Times New Roman" pitchFamily="18" charset="0"/>
              </a:rPr>
              <a:t> </a:t>
            </a:r>
            <a:endParaRPr lang="en-US" sz="1800" dirty="0">
              <a:latin typeface="Arial" pitchFamily="34" charset="0"/>
              <a:cs typeface="Times New Roman" pitchFamily="18" charset="0"/>
            </a:endParaRPr>
          </a:p>
          <a:p>
            <a:pPr eaLnBrk="0" hangingPunct="0"/>
            <a:endParaRPr lang="en-US" dirty="0">
              <a:latin typeface="Arial" pitchFamily="34" charset="0"/>
            </a:endParaRPr>
          </a:p>
        </p:txBody>
      </p:sp>
      <p:sp>
        <p:nvSpPr>
          <p:cNvPr id="98312" name="Rectangle 8"/>
          <p:cNvSpPr>
            <a:spLocks noChangeArrowheads="1"/>
          </p:cNvSpPr>
          <p:nvPr/>
        </p:nvSpPr>
        <p:spPr bwMode="auto">
          <a:xfrm>
            <a:off x="571500" y="835025"/>
            <a:ext cx="9144000" cy="0"/>
          </a:xfrm>
          <a:prstGeom prst="rect">
            <a:avLst/>
          </a:prstGeom>
          <a:noFill/>
          <a:ln w="9525">
            <a:noFill/>
            <a:miter lim="800000"/>
            <a:headEnd/>
            <a:tailEnd/>
          </a:ln>
          <a:effectLst/>
        </p:spPr>
        <p:txBody>
          <a:bodyPr>
            <a:spAutoFit/>
          </a:bodyPr>
          <a:lstStyle/>
          <a:p>
            <a:endParaRPr lang="en-US" dirty="0"/>
          </a:p>
        </p:txBody>
      </p:sp>
      <p:sp>
        <p:nvSpPr>
          <p:cNvPr id="98314" name="AutoShape 10"/>
          <p:cNvSpPr>
            <a:spLocks noChangeArrowheads="1"/>
          </p:cNvSpPr>
          <p:nvPr/>
        </p:nvSpPr>
        <p:spPr bwMode="auto">
          <a:xfrm>
            <a:off x="5715000" y="4191000"/>
            <a:ext cx="457200" cy="76200"/>
          </a:xfrm>
          <a:prstGeom prst="rightArrow">
            <a:avLst>
              <a:gd name="adj1" fmla="val 50000"/>
              <a:gd name="adj2" fmla="val 150000"/>
            </a:avLst>
          </a:prstGeom>
          <a:solidFill>
            <a:schemeClr val="tx1"/>
          </a:solidFill>
          <a:ln w="9525">
            <a:solidFill>
              <a:schemeClr val="tx1"/>
            </a:solidFill>
            <a:miter lim="800000"/>
            <a:headEnd/>
            <a:tailEnd/>
          </a:ln>
          <a:effectLst/>
        </p:spPr>
        <p:txBody>
          <a:bodyPr wrap="none" anchor="ctr"/>
          <a:lstStyle/>
          <a:p>
            <a:endParaRPr lang="en-US" dirty="0"/>
          </a:p>
        </p:txBody>
      </p:sp>
      <p:sp>
        <p:nvSpPr>
          <p:cNvPr id="98315" name="AutoShape 11"/>
          <p:cNvSpPr>
            <a:spLocks noChangeArrowheads="1"/>
          </p:cNvSpPr>
          <p:nvPr/>
        </p:nvSpPr>
        <p:spPr bwMode="auto">
          <a:xfrm rot="10800000">
            <a:off x="2895600" y="4114800"/>
            <a:ext cx="457200" cy="76200"/>
          </a:xfrm>
          <a:prstGeom prst="rightArrow">
            <a:avLst>
              <a:gd name="adj1" fmla="val 50000"/>
              <a:gd name="adj2" fmla="val 150000"/>
            </a:avLst>
          </a:prstGeom>
          <a:solidFill>
            <a:schemeClr val="tx1"/>
          </a:solidFill>
          <a:ln w="9525">
            <a:solidFill>
              <a:schemeClr val="tx1"/>
            </a:solidFill>
            <a:miter lim="800000"/>
            <a:headEnd/>
            <a:tailEnd/>
          </a:ln>
          <a:effectLst/>
        </p:spPr>
        <p:txBody>
          <a:bodyPr wrap="none" anchor="ctr"/>
          <a:lstStyle/>
          <a:p>
            <a:endParaRPr lang="en-US" dirty="0"/>
          </a:p>
        </p:txBody>
      </p:sp>
      <p:sp>
        <p:nvSpPr>
          <p:cNvPr id="98316" name="AutoShape 12"/>
          <p:cNvSpPr>
            <a:spLocks noChangeArrowheads="1"/>
          </p:cNvSpPr>
          <p:nvPr/>
        </p:nvSpPr>
        <p:spPr bwMode="auto">
          <a:xfrm flipH="1">
            <a:off x="4495800" y="2590800"/>
            <a:ext cx="76200" cy="381000"/>
          </a:xfrm>
          <a:prstGeom prst="upArrow">
            <a:avLst>
              <a:gd name="adj1" fmla="val 50000"/>
              <a:gd name="adj2" fmla="val 125000"/>
            </a:avLst>
          </a:prstGeom>
          <a:solidFill>
            <a:schemeClr val="tx1"/>
          </a:solidFill>
          <a:ln w="9525">
            <a:solidFill>
              <a:schemeClr val="tx1"/>
            </a:solidFill>
            <a:miter lim="800000"/>
            <a:headEnd/>
            <a:tailEnd/>
          </a:ln>
          <a:effectLst/>
        </p:spPr>
        <p:txBody>
          <a:bodyPr wrap="none" anchor="ctr"/>
          <a:lstStyle/>
          <a:p>
            <a:endParaRPr lang="en-US" dirty="0"/>
          </a:p>
        </p:txBody>
      </p:sp>
      <p:sp>
        <p:nvSpPr>
          <p:cNvPr id="98317" name="AutoShape 13"/>
          <p:cNvSpPr>
            <a:spLocks noChangeArrowheads="1"/>
          </p:cNvSpPr>
          <p:nvPr/>
        </p:nvSpPr>
        <p:spPr bwMode="auto">
          <a:xfrm>
            <a:off x="4495800" y="5029200"/>
            <a:ext cx="76200" cy="442913"/>
          </a:xfrm>
          <a:prstGeom prst="downArrow">
            <a:avLst>
              <a:gd name="adj1" fmla="val 50000"/>
              <a:gd name="adj2" fmla="val 145313"/>
            </a:avLst>
          </a:prstGeom>
          <a:solidFill>
            <a:schemeClr val="tx1"/>
          </a:solidFill>
          <a:ln w="9525">
            <a:solidFill>
              <a:schemeClr val="tx1"/>
            </a:solidFill>
            <a:miter lim="800000"/>
            <a:headEnd/>
            <a:tailEnd/>
          </a:ln>
          <a:effectLst/>
        </p:spPr>
        <p:txBody>
          <a:bodyPr wrap="none" anchor="ctr"/>
          <a:lstStyle/>
          <a:p>
            <a:endParaRPr lang="en-US" dirty="0"/>
          </a:p>
        </p:txBody>
      </p:sp>
      <p:sp>
        <p:nvSpPr>
          <p:cNvPr id="98318" name="AutoShape 14"/>
          <p:cNvSpPr>
            <a:spLocks noChangeArrowheads="1"/>
          </p:cNvSpPr>
          <p:nvPr/>
        </p:nvSpPr>
        <p:spPr bwMode="auto">
          <a:xfrm rot="2507659">
            <a:off x="2976563" y="2333625"/>
            <a:ext cx="130175" cy="1549400"/>
          </a:xfrm>
          <a:prstGeom prst="upDownArrow">
            <a:avLst>
              <a:gd name="adj1" fmla="val 50000"/>
              <a:gd name="adj2" fmla="val 238049"/>
            </a:avLst>
          </a:prstGeom>
          <a:solidFill>
            <a:schemeClr val="tx1"/>
          </a:solidFill>
          <a:ln w="9525">
            <a:solidFill>
              <a:schemeClr val="tx1"/>
            </a:solidFill>
            <a:miter lim="800000"/>
            <a:headEnd/>
            <a:tailEnd/>
          </a:ln>
          <a:effectLst/>
        </p:spPr>
        <p:txBody>
          <a:bodyPr wrap="none" anchor="ctr"/>
          <a:lstStyle/>
          <a:p>
            <a:endParaRPr lang="en-US" dirty="0"/>
          </a:p>
        </p:txBody>
      </p:sp>
      <p:sp>
        <p:nvSpPr>
          <p:cNvPr id="98319" name="AutoShape 15"/>
          <p:cNvSpPr>
            <a:spLocks noChangeArrowheads="1"/>
          </p:cNvSpPr>
          <p:nvPr/>
        </p:nvSpPr>
        <p:spPr bwMode="auto">
          <a:xfrm rot="2507659">
            <a:off x="6324600" y="4572000"/>
            <a:ext cx="130175" cy="1549400"/>
          </a:xfrm>
          <a:prstGeom prst="upDownArrow">
            <a:avLst>
              <a:gd name="adj1" fmla="val 50000"/>
              <a:gd name="adj2" fmla="val 238049"/>
            </a:avLst>
          </a:prstGeom>
          <a:solidFill>
            <a:schemeClr val="tx1"/>
          </a:solidFill>
          <a:ln w="9525">
            <a:solidFill>
              <a:schemeClr val="tx1"/>
            </a:solidFill>
            <a:miter lim="800000"/>
            <a:headEnd/>
            <a:tailEnd/>
          </a:ln>
          <a:effectLst/>
        </p:spPr>
        <p:txBody>
          <a:bodyPr wrap="none" anchor="ctr"/>
          <a:lstStyle/>
          <a:p>
            <a:endParaRPr lang="en-US" dirty="0"/>
          </a:p>
        </p:txBody>
      </p:sp>
      <p:sp>
        <p:nvSpPr>
          <p:cNvPr id="98320" name="AutoShape 16"/>
          <p:cNvSpPr>
            <a:spLocks noChangeArrowheads="1"/>
          </p:cNvSpPr>
          <p:nvPr/>
        </p:nvSpPr>
        <p:spPr bwMode="auto">
          <a:xfrm rot="8349122">
            <a:off x="2743200" y="4495800"/>
            <a:ext cx="130175" cy="1549400"/>
          </a:xfrm>
          <a:prstGeom prst="upDownArrow">
            <a:avLst>
              <a:gd name="adj1" fmla="val 50000"/>
              <a:gd name="adj2" fmla="val 238049"/>
            </a:avLst>
          </a:prstGeom>
          <a:solidFill>
            <a:schemeClr val="tx1"/>
          </a:solidFill>
          <a:ln w="9525">
            <a:solidFill>
              <a:schemeClr val="tx1"/>
            </a:solidFill>
            <a:miter lim="800000"/>
            <a:headEnd/>
            <a:tailEnd/>
          </a:ln>
          <a:effectLst/>
        </p:spPr>
        <p:txBody>
          <a:bodyPr wrap="none" anchor="ctr"/>
          <a:lstStyle/>
          <a:p>
            <a:endParaRPr lang="en-US" dirty="0"/>
          </a:p>
        </p:txBody>
      </p:sp>
      <p:sp>
        <p:nvSpPr>
          <p:cNvPr id="98321" name="AutoShape 17"/>
          <p:cNvSpPr>
            <a:spLocks noChangeArrowheads="1"/>
          </p:cNvSpPr>
          <p:nvPr/>
        </p:nvSpPr>
        <p:spPr bwMode="auto">
          <a:xfrm rot="8179026">
            <a:off x="6172200" y="2120900"/>
            <a:ext cx="100013" cy="1739900"/>
          </a:xfrm>
          <a:prstGeom prst="upDownArrow">
            <a:avLst>
              <a:gd name="adj1" fmla="val 50000"/>
              <a:gd name="adj2" fmla="val 347935"/>
            </a:avLst>
          </a:prstGeom>
          <a:solidFill>
            <a:schemeClr val="tx1"/>
          </a:solidFill>
          <a:ln w="9525">
            <a:solidFill>
              <a:schemeClr val="tx1"/>
            </a:solidFill>
            <a:miter lim="800000"/>
            <a:headEnd/>
            <a:tailEnd/>
          </a:ln>
          <a:effectLst/>
        </p:spPr>
        <p:txBody>
          <a:bodyPr wrap="none" anchor="ctr"/>
          <a:lstStyle/>
          <a:p>
            <a:endParaRPr lang="en-US" dirty="0"/>
          </a:p>
        </p:txBody>
      </p:sp>
      <p:sp>
        <p:nvSpPr>
          <p:cNvPr id="98322" name="Text Box 18"/>
          <p:cNvSpPr txBox="1">
            <a:spLocks noChangeArrowheads="1"/>
          </p:cNvSpPr>
          <p:nvPr/>
        </p:nvSpPr>
        <p:spPr bwMode="auto">
          <a:xfrm>
            <a:off x="669925" y="5832475"/>
            <a:ext cx="1616075" cy="457200"/>
          </a:xfrm>
          <a:prstGeom prst="rect">
            <a:avLst/>
          </a:prstGeom>
          <a:noFill/>
          <a:ln w="9525">
            <a:noFill/>
            <a:miter lim="800000"/>
            <a:headEnd/>
            <a:tailEnd/>
          </a:ln>
          <a:effectLst/>
        </p:spPr>
        <p:txBody>
          <a:bodyPr>
            <a:spAutoFit/>
          </a:bodyPr>
          <a:lstStyle/>
          <a:p>
            <a:endParaRPr lang="en-US" dirty="0"/>
          </a:p>
        </p:txBody>
      </p:sp>
      <p:sp>
        <p:nvSpPr>
          <p:cNvPr id="98323" name="Text Box 19"/>
          <p:cNvSpPr txBox="1">
            <a:spLocks noChangeArrowheads="1"/>
          </p:cNvSpPr>
          <p:nvPr/>
        </p:nvSpPr>
        <p:spPr bwMode="auto">
          <a:xfrm>
            <a:off x="7391400" y="6400800"/>
            <a:ext cx="1371600" cy="274638"/>
          </a:xfrm>
          <a:prstGeom prst="rect">
            <a:avLst/>
          </a:prstGeom>
          <a:noFill/>
          <a:ln w="9525">
            <a:noFill/>
            <a:miter lim="800000"/>
            <a:headEnd/>
            <a:tailEnd/>
          </a:ln>
          <a:effectLst/>
        </p:spPr>
        <p:txBody>
          <a:bodyPr>
            <a:spAutoFit/>
          </a:bodyPr>
          <a:lstStyle/>
          <a:p>
            <a:pPr>
              <a:spcBef>
                <a:spcPct val="50000"/>
              </a:spcBef>
            </a:pPr>
            <a:r>
              <a:rPr lang="en-US" sz="1200" b="1" dirty="0"/>
              <a:t>Smith, </a:t>
            </a:r>
            <a:r>
              <a:rPr lang="en-US" sz="1200" b="1" dirty="0" smtClean="0"/>
              <a:t>1999; 2009</a:t>
            </a:r>
            <a:endParaRPr lang="en-US" sz="1200" b="1" dirty="0"/>
          </a:p>
        </p:txBody>
      </p:sp>
    </p:spTree>
    <p:extLst>
      <p:ext uri="{BB962C8B-B14F-4D97-AF65-F5344CB8AC3E}">
        <p14:creationId xmlns:p14="http://schemas.microsoft.com/office/powerpoint/2010/main" val="18760510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2362200"/>
            <a:ext cx="7315200" cy="3886200"/>
          </a:xfrm>
          <a:prstGeom prst="rect">
            <a:avLst/>
          </a:prstGeom>
          <a:solidFill>
            <a:schemeClr val="accent1"/>
          </a:solidFill>
          <a:ln/>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a:p>
          <a:p>
            <a:pPr algn="ctr" fontAlgn="auto">
              <a:spcBef>
                <a:spcPts val="0"/>
              </a:spcBef>
              <a:spcAft>
                <a:spcPts val="0"/>
              </a:spcAft>
              <a:defRPr/>
            </a:pPr>
            <a:endParaRPr lang="en-US" dirty="0" smtClean="0"/>
          </a:p>
          <a:p>
            <a:pPr algn="ctr" fontAlgn="auto">
              <a:spcBef>
                <a:spcPts val="0"/>
              </a:spcBef>
              <a:spcAft>
                <a:spcPts val="0"/>
              </a:spcAft>
              <a:defRPr/>
            </a:pPr>
            <a:endParaRPr lang="en-US" dirty="0"/>
          </a:p>
          <a:p>
            <a:pPr algn="ctr" fontAlgn="auto">
              <a:spcBef>
                <a:spcPts val="0"/>
              </a:spcBef>
              <a:spcAft>
                <a:spcPts val="0"/>
              </a:spcAft>
              <a:defRPr/>
            </a:pPr>
            <a:endParaRPr lang="en-US" dirty="0" smtClean="0"/>
          </a:p>
          <a:p>
            <a:pPr algn="ctr" fontAlgn="auto">
              <a:spcBef>
                <a:spcPts val="0"/>
              </a:spcBef>
              <a:spcAft>
                <a:spcPts val="0"/>
              </a:spcAft>
              <a:defRPr/>
            </a:pPr>
            <a:endParaRPr lang="en-US" dirty="0"/>
          </a:p>
        </p:txBody>
      </p:sp>
      <p:sp>
        <p:nvSpPr>
          <p:cNvPr id="4" name="Rectangle 3"/>
          <p:cNvSpPr/>
          <p:nvPr/>
        </p:nvSpPr>
        <p:spPr>
          <a:xfrm>
            <a:off x="1219200" y="2667000"/>
            <a:ext cx="3124200" cy="1219200"/>
          </a:xfrm>
          <a:prstGeom prst="rect">
            <a:avLst/>
          </a:prstGeom>
          <a:solidFill>
            <a:schemeClr val="bg1">
              <a:lumMod val="85000"/>
            </a:schemeClr>
          </a:solidFill>
          <a:ln/>
        </p:spPr>
        <p:style>
          <a:lnRef idx="3">
            <a:schemeClr val="lt1"/>
          </a:lnRef>
          <a:fillRef idx="1">
            <a:schemeClr val="accent3"/>
          </a:fillRef>
          <a:effectRef idx="1">
            <a:schemeClr val="accent3"/>
          </a:effectRef>
          <a:fontRef idx="minor">
            <a:schemeClr val="lt1"/>
          </a:fontRef>
        </p:style>
        <p:txBody>
          <a:bodyPr anchor="ctr"/>
          <a:lstStyle/>
          <a:p>
            <a:pPr algn="ctr">
              <a:defRPr/>
            </a:pPr>
            <a:r>
              <a:rPr lang="en-US" sz="2000" b="1" dirty="0">
                <a:solidFill>
                  <a:schemeClr val="tx1"/>
                </a:solidFill>
              </a:rPr>
              <a:t>Historical Legacy of Inclusion/Exclusion</a:t>
            </a:r>
          </a:p>
        </p:txBody>
      </p:sp>
      <p:sp>
        <p:nvSpPr>
          <p:cNvPr id="5" name="Rectangle 4"/>
          <p:cNvSpPr/>
          <p:nvPr/>
        </p:nvSpPr>
        <p:spPr>
          <a:xfrm>
            <a:off x="1295400" y="4921624"/>
            <a:ext cx="2590800" cy="1219200"/>
          </a:xfrm>
          <a:prstGeom prst="rect">
            <a:avLst/>
          </a:prstGeom>
          <a:solidFill>
            <a:schemeClr val="bg1">
              <a:lumMod val="85000"/>
            </a:schemeClr>
          </a:solidFill>
          <a:ln/>
        </p:spPr>
        <p:style>
          <a:lnRef idx="3">
            <a:schemeClr val="lt1"/>
          </a:lnRef>
          <a:fillRef idx="1">
            <a:schemeClr val="accent3"/>
          </a:fillRef>
          <a:effectRef idx="1">
            <a:schemeClr val="accent3"/>
          </a:effectRef>
          <a:fontRef idx="minor">
            <a:schemeClr val="lt1"/>
          </a:fontRef>
        </p:style>
        <p:txBody>
          <a:bodyPr anchor="ctr"/>
          <a:lstStyle/>
          <a:p>
            <a:pPr algn="ctr">
              <a:defRPr/>
            </a:pPr>
            <a:r>
              <a:rPr lang="en-US" sz="2000" b="1" dirty="0">
                <a:solidFill>
                  <a:schemeClr val="tx1"/>
                </a:solidFill>
              </a:rPr>
              <a:t>Psychological Climate</a:t>
            </a:r>
          </a:p>
          <a:p>
            <a:pPr algn="ctr">
              <a:defRPr/>
            </a:pPr>
            <a:r>
              <a:rPr lang="en-US" sz="1800" b="1" i="1" dirty="0">
                <a:solidFill>
                  <a:srgbClr val="000000"/>
                </a:solidFill>
              </a:rPr>
              <a:t>(Feelings and Emotions)</a:t>
            </a:r>
            <a:endParaRPr lang="en-US" sz="1800" b="1" dirty="0">
              <a:solidFill>
                <a:schemeClr val="folHlink"/>
              </a:solidFill>
            </a:endParaRPr>
          </a:p>
        </p:txBody>
      </p:sp>
      <p:sp>
        <p:nvSpPr>
          <p:cNvPr id="6" name="Rectangle 5"/>
          <p:cNvSpPr/>
          <p:nvPr/>
        </p:nvSpPr>
        <p:spPr>
          <a:xfrm>
            <a:off x="4939553" y="4921624"/>
            <a:ext cx="2590800" cy="1219200"/>
          </a:xfrm>
          <a:prstGeom prst="rect">
            <a:avLst/>
          </a:prstGeom>
          <a:solidFill>
            <a:schemeClr val="bg1">
              <a:lumMod val="85000"/>
            </a:schemeClr>
          </a:solidFill>
          <a:ln/>
        </p:spPr>
        <p:style>
          <a:lnRef idx="3">
            <a:schemeClr val="lt1"/>
          </a:lnRef>
          <a:fillRef idx="1">
            <a:schemeClr val="accent3"/>
          </a:fillRef>
          <a:effectRef idx="1">
            <a:schemeClr val="accent3"/>
          </a:effectRef>
          <a:fontRef idx="minor">
            <a:schemeClr val="lt1"/>
          </a:fontRef>
        </p:style>
        <p:txBody>
          <a:bodyPr anchor="ctr"/>
          <a:lstStyle/>
          <a:p>
            <a:pPr algn="ctr">
              <a:defRPr/>
            </a:pPr>
            <a:r>
              <a:rPr lang="en-US" sz="2000" b="1" dirty="0">
                <a:solidFill>
                  <a:schemeClr val="tx1"/>
                </a:solidFill>
              </a:rPr>
              <a:t>Behavioral Dimension</a:t>
            </a:r>
          </a:p>
          <a:p>
            <a:pPr algn="ctr">
              <a:defRPr/>
            </a:pPr>
            <a:r>
              <a:rPr lang="en-US" sz="1600" b="1" i="1" dirty="0">
                <a:solidFill>
                  <a:srgbClr val="000000"/>
                </a:solidFill>
              </a:rPr>
              <a:t>(Interactions and Practices)</a:t>
            </a:r>
            <a:endParaRPr lang="en-US" sz="1600" b="1" dirty="0">
              <a:solidFill>
                <a:schemeClr val="folHlink"/>
              </a:solidFill>
            </a:endParaRPr>
          </a:p>
        </p:txBody>
      </p:sp>
      <p:sp>
        <p:nvSpPr>
          <p:cNvPr id="7" name="Rectangle 6"/>
          <p:cNvSpPr/>
          <p:nvPr/>
        </p:nvSpPr>
        <p:spPr>
          <a:xfrm>
            <a:off x="4970929" y="2667000"/>
            <a:ext cx="2590800" cy="1219200"/>
          </a:xfrm>
          <a:prstGeom prst="rect">
            <a:avLst/>
          </a:prstGeom>
          <a:solidFill>
            <a:schemeClr val="bg1">
              <a:lumMod val="85000"/>
            </a:schemeClr>
          </a:solidFill>
          <a:ln/>
        </p:spPr>
        <p:style>
          <a:lnRef idx="3">
            <a:schemeClr val="lt1"/>
          </a:lnRef>
          <a:fillRef idx="1">
            <a:schemeClr val="accent3"/>
          </a:fillRef>
          <a:effectRef idx="1">
            <a:schemeClr val="accent3"/>
          </a:effectRef>
          <a:fontRef idx="minor">
            <a:schemeClr val="lt1"/>
          </a:fontRef>
        </p:style>
        <p:txBody>
          <a:bodyPr anchor="ctr"/>
          <a:lstStyle/>
          <a:p>
            <a:pPr algn="ctr">
              <a:defRPr/>
            </a:pPr>
            <a:r>
              <a:rPr lang="en-US" sz="2000" b="1" dirty="0" smtClean="0">
                <a:solidFill>
                  <a:schemeClr val="tx1"/>
                </a:solidFill>
              </a:rPr>
              <a:t>Compositional </a:t>
            </a:r>
            <a:r>
              <a:rPr lang="en-US" sz="2000" b="1" dirty="0">
                <a:solidFill>
                  <a:schemeClr val="tx1"/>
                </a:solidFill>
              </a:rPr>
              <a:t>Diversity</a:t>
            </a:r>
            <a:endParaRPr lang="en-US" b="1" dirty="0">
              <a:solidFill>
                <a:schemeClr val="tx1"/>
              </a:solidFill>
            </a:endParaRPr>
          </a:p>
          <a:p>
            <a:pPr algn="ctr">
              <a:defRPr/>
            </a:pPr>
            <a:r>
              <a:rPr lang="en-US" sz="1800" b="1" i="1" dirty="0">
                <a:solidFill>
                  <a:srgbClr val="000000"/>
                </a:solidFill>
              </a:rPr>
              <a:t>(The Numbers)</a:t>
            </a:r>
          </a:p>
        </p:txBody>
      </p:sp>
      <p:sp>
        <p:nvSpPr>
          <p:cNvPr id="14" name="TextBox 19"/>
          <p:cNvSpPr txBox="1">
            <a:spLocks noChangeArrowheads="1"/>
          </p:cNvSpPr>
          <p:nvPr/>
        </p:nvSpPr>
        <p:spPr bwMode="auto">
          <a:xfrm>
            <a:off x="228600" y="1599079"/>
            <a:ext cx="3352800" cy="400050"/>
          </a:xfrm>
          <a:prstGeom prst="rect">
            <a:avLst/>
          </a:prstGeom>
          <a:noFill/>
          <a:ln w="9525">
            <a:noFill/>
            <a:miter lim="800000"/>
            <a:headEnd/>
            <a:tailEnd/>
          </a:ln>
        </p:spPr>
        <p:txBody>
          <a:bodyPr>
            <a:spAutoFit/>
          </a:bodyPr>
          <a:lstStyle/>
          <a:p>
            <a:r>
              <a:rPr lang="en-US" sz="2000" dirty="0">
                <a:latin typeface="Georgia" pitchFamily="18" charset="0"/>
              </a:rPr>
              <a:t>Government/Policy Context</a:t>
            </a:r>
          </a:p>
        </p:txBody>
      </p:sp>
      <p:sp>
        <p:nvSpPr>
          <p:cNvPr id="15" name="TextBox 20"/>
          <p:cNvSpPr txBox="1">
            <a:spLocks noChangeArrowheads="1"/>
          </p:cNvSpPr>
          <p:nvPr/>
        </p:nvSpPr>
        <p:spPr bwMode="auto">
          <a:xfrm>
            <a:off x="5423647" y="1606922"/>
            <a:ext cx="3276600" cy="400050"/>
          </a:xfrm>
          <a:prstGeom prst="rect">
            <a:avLst/>
          </a:prstGeom>
          <a:noFill/>
          <a:ln w="9525">
            <a:noFill/>
            <a:miter lim="800000"/>
            <a:headEnd/>
            <a:tailEnd/>
          </a:ln>
        </p:spPr>
        <p:txBody>
          <a:bodyPr>
            <a:spAutoFit/>
          </a:bodyPr>
          <a:lstStyle/>
          <a:p>
            <a:pPr algn="r"/>
            <a:r>
              <a:rPr lang="en-US" sz="2000" dirty="0">
                <a:latin typeface="Georgia" pitchFamily="18" charset="0"/>
              </a:rPr>
              <a:t>Sociohistorical Context</a:t>
            </a:r>
          </a:p>
        </p:txBody>
      </p:sp>
      <p:cxnSp>
        <p:nvCxnSpPr>
          <p:cNvPr id="16" name="Straight Arrow Connector 15"/>
          <p:cNvCxnSpPr/>
          <p:nvPr/>
        </p:nvCxnSpPr>
        <p:spPr>
          <a:xfrm>
            <a:off x="2274794" y="1954305"/>
            <a:ext cx="381000" cy="407895"/>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flipH="1">
            <a:off x="6629400" y="1892672"/>
            <a:ext cx="304800" cy="469528"/>
          </a:xfrm>
          <a:prstGeom prst="straightConnector1">
            <a:avLst/>
          </a:prstGeom>
          <a:ln>
            <a:solidFill>
              <a:schemeClr val="tx1"/>
            </a:solidFill>
            <a:tailEnd type="arrow"/>
          </a:ln>
        </p:spPr>
        <p:style>
          <a:lnRef idx="3">
            <a:schemeClr val="dk1"/>
          </a:lnRef>
          <a:fillRef idx="0">
            <a:schemeClr val="dk1"/>
          </a:fillRef>
          <a:effectRef idx="2">
            <a:schemeClr val="dk1"/>
          </a:effectRef>
          <a:fontRef idx="minor">
            <a:schemeClr val="tx1"/>
          </a:fontRef>
        </p:style>
      </p:cxnSp>
      <p:sp>
        <p:nvSpPr>
          <p:cNvPr id="19" name="TextBox 25"/>
          <p:cNvSpPr txBox="1">
            <a:spLocks noChangeArrowheads="1"/>
          </p:cNvSpPr>
          <p:nvPr/>
        </p:nvSpPr>
        <p:spPr bwMode="auto">
          <a:xfrm>
            <a:off x="-24653" y="6467565"/>
            <a:ext cx="7555006" cy="243143"/>
          </a:xfrm>
          <a:prstGeom prst="rect">
            <a:avLst/>
          </a:prstGeom>
          <a:noFill/>
          <a:ln w="9525">
            <a:noFill/>
            <a:miter lim="800000"/>
            <a:headEnd/>
            <a:tailEnd/>
          </a:ln>
        </p:spPr>
        <p:txBody>
          <a:bodyPr wrap="square">
            <a:spAutoFit/>
          </a:bodyPr>
          <a:lstStyle/>
          <a:p>
            <a:pPr algn="ctr">
              <a:lnSpc>
                <a:spcPct val="70000"/>
              </a:lnSpc>
              <a:spcBef>
                <a:spcPct val="50000"/>
              </a:spcBef>
            </a:pPr>
            <a:r>
              <a:rPr lang="en-US" sz="1400" dirty="0" smtClean="0"/>
              <a:t>Milem, Chang, &amp; Antonio (2005) adapted fromHurtado, Milem, Clayton-Pedersen, &amp; Allen (1999)</a:t>
            </a:r>
          </a:p>
        </p:txBody>
      </p:sp>
      <p:sp>
        <p:nvSpPr>
          <p:cNvPr id="27" name="Rectangle 26"/>
          <p:cNvSpPr/>
          <p:nvPr/>
        </p:nvSpPr>
        <p:spPr>
          <a:xfrm>
            <a:off x="3429000" y="3886200"/>
            <a:ext cx="2362200" cy="1066800"/>
          </a:xfrm>
          <a:prstGeom prst="rect">
            <a:avLst/>
          </a:prstGeom>
          <a:solidFill>
            <a:schemeClr val="bg1">
              <a:lumMod val="85000"/>
            </a:schemeClr>
          </a:solidFill>
          <a:ln/>
        </p:spPr>
        <p:style>
          <a:lnRef idx="3">
            <a:schemeClr val="lt1"/>
          </a:lnRef>
          <a:fillRef idx="1">
            <a:schemeClr val="accent3"/>
          </a:fillRef>
          <a:effectRef idx="1">
            <a:schemeClr val="accent3"/>
          </a:effectRef>
          <a:fontRef idx="minor">
            <a:schemeClr val="lt1"/>
          </a:fontRef>
        </p:style>
        <p:txBody>
          <a:bodyPr anchor="ctr"/>
          <a:lstStyle/>
          <a:p>
            <a:pPr algn="ctr">
              <a:defRPr/>
            </a:pPr>
            <a:r>
              <a:rPr lang="en-US" sz="2000" b="1" dirty="0" smtClean="0">
                <a:solidFill>
                  <a:schemeClr val="tx1"/>
                </a:solidFill>
              </a:rPr>
              <a:t>Organizational/</a:t>
            </a:r>
          </a:p>
          <a:p>
            <a:pPr algn="ctr">
              <a:defRPr/>
            </a:pPr>
            <a:r>
              <a:rPr lang="en-US" sz="2000" b="1" dirty="0" smtClean="0">
                <a:solidFill>
                  <a:schemeClr val="tx1"/>
                </a:solidFill>
              </a:rPr>
              <a:t>Structural</a:t>
            </a:r>
          </a:p>
          <a:p>
            <a:pPr algn="ctr">
              <a:defRPr/>
            </a:pPr>
            <a:r>
              <a:rPr lang="en-US" sz="1800" b="1" i="1" dirty="0" smtClean="0">
                <a:solidFill>
                  <a:schemeClr val="tx1"/>
                </a:solidFill>
              </a:rPr>
              <a:t>(Campus Policy)</a:t>
            </a:r>
            <a:endParaRPr lang="en-US" sz="1800" b="1" i="1" dirty="0">
              <a:solidFill>
                <a:schemeClr val="tx1"/>
              </a:solidFill>
            </a:endParaRPr>
          </a:p>
        </p:txBody>
      </p:sp>
      <p:sp>
        <p:nvSpPr>
          <p:cNvPr id="22" name="Title 21"/>
          <p:cNvSpPr>
            <a:spLocks noGrp="1"/>
          </p:cNvSpPr>
          <p:nvPr>
            <p:ph type="title"/>
          </p:nvPr>
        </p:nvSpPr>
        <p:spPr>
          <a:xfrm>
            <a:off x="228600" y="152400"/>
            <a:ext cx="8229600" cy="1069848"/>
          </a:xfrm>
        </p:spPr>
        <p:txBody>
          <a:bodyPr/>
          <a:lstStyle/>
          <a:p>
            <a:pPr algn="ctr"/>
            <a:r>
              <a:rPr lang="en-US" dirty="0" smtClean="0">
                <a:solidFill>
                  <a:schemeClr val="tx1"/>
                </a:solidFill>
              </a:rPr>
              <a:t>    Components of Campus Climate </a:t>
            </a:r>
            <a:endParaRPr lang="en-US" dirty="0">
              <a:solidFill>
                <a:schemeClr val="tx1"/>
              </a:solidFill>
            </a:endParaRPr>
          </a:p>
        </p:txBody>
      </p:sp>
    </p:spTree>
    <p:extLst>
      <p:ext uri="{BB962C8B-B14F-4D97-AF65-F5344CB8AC3E}">
        <p14:creationId xmlns:p14="http://schemas.microsoft.com/office/powerpoint/2010/main" val="3924795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077200" cy="1143000"/>
          </a:xfrm>
        </p:spPr>
        <p:txBody>
          <a:bodyPr>
            <a:normAutofit fontScale="90000"/>
          </a:bodyPr>
          <a:lstStyle/>
          <a:p>
            <a:r>
              <a:rPr lang="en-US" sz="3600" dirty="0" smtClean="0">
                <a:solidFill>
                  <a:schemeClr val="tx1"/>
                </a:solidFill>
              </a:rPr>
              <a:t>Rankin 2001 </a:t>
            </a:r>
            <a:br>
              <a:rPr lang="en-US" sz="3600" dirty="0" smtClean="0">
                <a:solidFill>
                  <a:schemeClr val="tx1"/>
                </a:solidFill>
              </a:rPr>
            </a:br>
            <a:r>
              <a:rPr lang="en-US" sz="3600" dirty="0" smtClean="0">
                <a:solidFill>
                  <a:schemeClr val="tx1"/>
                </a:solidFill>
              </a:rPr>
              <a:t>National Campus Climate  Diversity Assessment</a:t>
            </a:r>
            <a:endParaRPr lang="en-US" sz="3600" dirty="0">
              <a:solidFill>
                <a:schemeClr val="tx1"/>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632552892"/>
              </p:ext>
            </p:extLst>
          </p:nvPr>
        </p:nvGraphicFramePr>
        <p:xfrm>
          <a:off x="762000" y="2133600"/>
          <a:ext cx="7958138"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710665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128588" y="731838"/>
            <a:ext cx="3224212" cy="3001962"/>
            <a:chOff x="3627" y="2297"/>
            <a:chExt cx="1870" cy="1680"/>
          </a:xfrm>
        </p:grpSpPr>
        <p:sp>
          <p:nvSpPr>
            <p:cNvPr id="576515" name="Oval 3"/>
            <p:cNvSpPr>
              <a:spLocks noChangeArrowheads="1"/>
            </p:cNvSpPr>
            <p:nvPr/>
          </p:nvSpPr>
          <p:spPr bwMode="auto">
            <a:xfrm>
              <a:off x="3870" y="2489"/>
              <a:ext cx="1440" cy="1440"/>
            </a:xfrm>
            <a:prstGeom prst="ellipse">
              <a:avLst/>
            </a:prstGeom>
            <a:solidFill>
              <a:srgbClr val="8C94FF"/>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dirty="0">
                <a:solidFill>
                  <a:srgbClr val="003366"/>
                </a:solidFill>
              </a:endParaRPr>
            </a:p>
          </p:txBody>
        </p:sp>
        <p:sp>
          <p:nvSpPr>
            <p:cNvPr id="9279" name="Line 4"/>
            <p:cNvSpPr>
              <a:spLocks noChangeShapeType="1"/>
            </p:cNvSpPr>
            <p:nvPr/>
          </p:nvSpPr>
          <p:spPr bwMode="auto">
            <a:xfrm flipV="1">
              <a:off x="3918" y="2969"/>
              <a:ext cx="1296" cy="0"/>
            </a:xfrm>
            <a:prstGeom prst="line">
              <a:avLst/>
            </a:prstGeom>
            <a:noFill/>
            <a:ln w="9525">
              <a:solidFill>
                <a:schemeClr val="tx1"/>
              </a:solidFill>
              <a:round/>
              <a:headEnd/>
              <a:tailEnd/>
            </a:ln>
          </p:spPr>
          <p:txBody>
            <a:bodyPr wrap="none" anchor="ctr"/>
            <a:lstStyle/>
            <a:p>
              <a:endParaRPr lang="en-US" dirty="0">
                <a:solidFill>
                  <a:srgbClr val="003366"/>
                </a:solidFill>
              </a:endParaRPr>
            </a:p>
          </p:txBody>
        </p:sp>
        <p:sp>
          <p:nvSpPr>
            <p:cNvPr id="9280" name="Line 5"/>
            <p:cNvSpPr>
              <a:spLocks noChangeShapeType="1"/>
            </p:cNvSpPr>
            <p:nvPr/>
          </p:nvSpPr>
          <p:spPr bwMode="auto">
            <a:xfrm>
              <a:off x="3929" y="3097"/>
              <a:ext cx="1093" cy="640"/>
            </a:xfrm>
            <a:prstGeom prst="line">
              <a:avLst/>
            </a:prstGeom>
            <a:noFill/>
            <a:ln w="9525">
              <a:solidFill>
                <a:schemeClr val="tx1"/>
              </a:solidFill>
              <a:round/>
              <a:headEnd/>
              <a:tailEnd/>
            </a:ln>
          </p:spPr>
          <p:txBody>
            <a:bodyPr wrap="none" anchor="ctr"/>
            <a:lstStyle/>
            <a:p>
              <a:endParaRPr lang="en-US" dirty="0">
                <a:solidFill>
                  <a:srgbClr val="003366"/>
                </a:solidFill>
              </a:endParaRPr>
            </a:p>
          </p:txBody>
        </p:sp>
        <p:sp>
          <p:nvSpPr>
            <p:cNvPr id="9281" name="Line 6"/>
            <p:cNvSpPr>
              <a:spLocks noChangeShapeType="1"/>
            </p:cNvSpPr>
            <p:nvPr/>
          </p:nvSpPr>
          <p:spPr bwMode="auto">
            <a:xfrm>
              <a:off x="4590" y="2537"/>
              <a:ext cx="432" cy="1152"/>
            </a:xfrm>
            <a:prstGeom prst="line">
              <a:avLst/>
            </a:prstGeom>
            <a:noFill/>
            <a:ln w="9525">
              <a:solidFill>
                <a:schemeClr val="tx1"/>
              </a:solidFill>
              <a:round/>
              <a:headEnd/>
              <a:tailEnd/>
            </a:ln>
          </p:spPr>
          <p:txBody>
            <a:bodyPr wrap="none" anchor="ctr"/>
            <a:lstStyle/>
            <a:p>
              <a:endParaRPr lang="en-US" dirty="0">
                <a:solidFill>
                  <a:srgbClr val="003366"/>
                </a:solidFill>
              </a:endParaRPr>
            </a:p>
          </p:txBody>
        </p:sp>
        <p:sp>
          <p:nvSpPr>
            <p:cNvPr id="9282" name="Line 7"/>
            <p:cNvSpPr>
              <a:spLocks noChangeShapeType="1"/>
            </p:cNvSpPr>
            <p:nvPr/>
          </p:nvSpPr>
          <p:spPr bwMode="auto">
            <a:xfrm flipH="1">
              <a:off x="4158" y="2537"/>
              <a:ext cx="384" cy="1248"/>
            </a:xfrm>
            <a:prstGeom prst="line">
              <a:avLst/>
            </a:prstGeom>
            <a:noFill/>
            <a:ln w="9525">
              <a:solidFill>
                <a:schemeClr val="tx1"/>
              </a:solidFill>
              <a:round/>
              <a:headEnd/>
              <a:tailEnd/>
            </a:ln>
          </p:spPr>
          <p:txBody>
            <a:bodyPr wrap="none" anchor="ctr"/>
            <a:lstStyle/>
            <a:p>
              <a:endParaRPr lang="en-US" dirty="0">
                <a:solidFill>
                  <a:srgbClr val="003366"/>
                </a:solidFill>
              </a:endParaRPr>
            </a:p>
          </p:txBody>
        </p:sp>
        <p:sp>
          <p:nvSpPr>
            <p:cNvPr id="9283" name="Line 8"/>
            <p:cNvSpPr>
              <a:spLocks noChangeShapeType="1"/>
            </p:cNvSpPr>
            <p:nvPr/>
          </p:nvSpPr>
          <p:spPr bwMode="auto">
            <a:xfrm flipV="1">
              <a:off x="4158" y="3065"/>
              <a:ext cx="1056" cy="720"/>
            </a:xfrm>
            <a:prstGeom prst="line">
              <a:avLst/>
            </a:prstGeom>
            <a:noFill/>
            <a:ln w="9525">
              <a:solidFill>
                <a:schemeClr val="tx1"/>
              </a:solidFill>
              <a:round/>
              <a:headEnd/>
              <a:tailEnd/>
            </a:ln>
          </p:spPr>
          <p:txBody>
            <a:bodyPr wrap="none" anchor="ctr"/>
            <a:lstStyle/>
            <a:p>
              <a:endParaRPr lang="en-US" dirty="0">
                <a:solidFill>
                  <a:srgbClr val="003366"/>
                </a:solidFill>
              </a:endParaRPr>
            </a:p>
          </p:txBody>
        </p:sp>
        <p:sp>
          <p:nvSpPr>
            <p:cNvPr id="576521" name="Oval 9"/>
            <p:cNvSpPr>
              <a:spLocks noChangeArrowheads="1"/>
            </p:cNvSpPr>
            <p:nvPr/>
          </p:nvSpPr>
          <p:spPr bwMode="auto">
            <a:xfrm>
              <a:off x="3726" y="2825"/>
              <a:ext cx="480" cy="482"/>
            </a:xfrm>
            <a:prstGeom prst="ellipse">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dirty="0">
                <a:solidFill>
                  <a:srgbClr val="003366"/>
                </a:solidFill>
              </a:endParaRPr>
            </a:p>
          </p:txBody>
        </p:sp>
        <p:sp>
          <p:nvSpPr>
            <p:cNvPr id="576522" name="Oval 10"/>
            <p:cNvSpPr>
              <a:spLocks noChangeArrowheads="1"/>
            </p:cNvSpPr>
            <p:nvPr/>
          </p:nvSpPr>
          <p:spPr bwMode="auto">
            <a:xfrm>
              <a:off x="4358" y="2297"/>
              <a:ext cx="480" cy="480"/>
            </a:xfrm>
            <a:prstGeom prst="ellipse">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dirty="0">
                <a:solidFill>
                  <a:srgbClr val="003366"/>
                </a:solidFill>
              </a:endParaRPr>
            </a:p>
          </p:txBody>
        </p:sp>
        <p:sp>
          <p:nvSpPr>
            <p:cNvPr id="576523" name="Oval 11"/>
            <p:cNvSpPr>
              <a:spLocks noChangeArrowheads="1"/>
            </p:cNvSpPr>
            <p:nvPr/>
          </p:nvSpPr>
          <p:spPr bwMode="auto">
            <a:xfrm>
              <a:off x="4982" y="2777"/>
              <a:ext cx="480" cy="482"/>
            </a:xfrm>
            <a:prstGeom prst="ellipse">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dirty="0">
                <a:solidFill>
                  <a:srgbClr val="003366"/>
                </a:solidFill>
              </a:endParaRPr>
            </a:p>
          </p:txBody>
        </p:sp>
        <p:sp>
          <p:nvSpPr>
            <p:cNvPr id="576524" name="Oval 12"/>
            <p:cNvSpPr>
              <a:spLocks noChangeArrowheads="1"/>
            </p:cNvSpPr>
            <p:nvPr/>
          </p:nvSpPr>
          <p:spPr bwMode="auto">
            <a:xfrm>
              <a:off x="3870" y="3497"/>
              <a:ext cx="480" cy="480"/>
            </a:xfrm>
            <a:prstGeom prst="ellipse">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dirty="0">
                <a:solidFill>
                  <a:srgbClr val="003366"/>
                </a:solidFill>
              </a:endParaRPr>
            </a:p>
          </p:txBody>
        </p:sp>
        <p:sp>
          <p:nvSpPr>
            <p:cNvPr id="576525" name="Oval 13"/>
            <p:cNvSpPr>
              <a:spLocks noChangeArrowheads="1"/>
            </p:cNvSpPr>
            <p:nvPr/>
          </p:nvSpPr>
          <p:spPr bwMode="auto">
            <a:xfrm>
              <a:off x="4830" y="3497"/>
              <a:ext cx="480" cy="480"/>
            </a:xfrm>
            <a:prstGeom prst="ellipse">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dirty="0">
                <a:solidFill>
                  <a:srgbClr val="003366"/>
                </a:solidFill>
              </a:endParaRPr>
            </a:p>
          </p:txBody>
        </p:sp>
        <p:sp>
          <p:nvSpPr>
            <p:cNvPr id="576526" name="Oval 14"/>
            <p:cNvSpPr>
              <a:spLocks noChangeArrowheads="1"/>
            </p:cNvSpPr>
            <p:nvPr/>
          </p:nvSpPr>
          <p:spPr bwMode="auto">
            <a:xfrm>
              <a:off x="4350" y="2969"/>
              <a:ext cx="482" cy="482"/>
            </a:xfrm>
            <a:prstGeom prst="ellipse">
              <a:avLst/>
            </a:prstGeom>
            <a:solidFill>
              <a:srgbClr val="FFF75A"/>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dirty="0">
                <a:solidFill>
                  <a:srgbClr val="003366"/>
                </a:solidFill>
              </a:endParaRPr>
            </a:p>
          </p:txBody>
        </p:sp>
        <p:sp>
          <p:nvSpPr>
            <p:cNvPr id="9290" name="Text Box 15"/>
            <p:cNvSpPr txBox="1">
              <a:spLocks noChangeArrowheads="1"/>
            </p:cNvSpPr>
            <p:nvPr/>
          </p:nvSpPr>
          <p:spPr bwMode="auto">
            <a:xfrm>
              <a:off x="4318" y="3071"/>
              <a:ext cx="562" cy="316"/>
            </a:xfrm>
            <a:prstGeom prst="rect">
              <a:avLst/>
            </a:prstGeom>
            <a:noFill/>
            <a:ln w="9525">
              <a:noFill/>
              <a:miter lim="800000"/>
              <a:headEnd/>
              <a:tailEnd/>
            </a:ln>
          </p:spPr>
          <p:txBody>
            <a:bodyPr>
              <a:spAutoFit/>
            </a:bodyPr>
            <a:lstStyle/>
            <a:p>
              <a:pPr algn="ctr" eaLnBrk="0" hangingPunct="0">
                <a:spcBef>
                  <a:spcPct val="50000"/>
                </a:spcBef>
              </a:pPr>
              <a:r>
                <a:rPr lang="en-US" sz="900" dirty="0">
                  <a:solidFill>
                    <a:srgbClr val="003366"/>
                  </a:solidFill>
                  <a:latin typeface="Helvetica" pitchFamily="34" charset="0"/>
                </a:rPr>
                <a:t>Current Campus Climate</a:t>
              </a:r>
            </a:p>
          </p:txBody>
        </p:sp>
        <p:sp>
          <p:nvSpPr>
            <p:cNvPr id="9291" name="Text Box 16"/>
            <p:cNvSpPr txBox="1">
              <a:spLocks noChangeArrowheads="1"/>
            </p:cNvSpPr>
            <p:nvPr/>
          </p:nvSpPr>
          <p:spPr bwMode="auto">
            <a:xfrm>
              <a:off x="4302" y="2385"/>
              <a:ext cx="562" cy="402"/>
            </a:xfrm>
            <a:prstGeom prst="rect">
              <a:avLst/>
            </a:prstGeom>
            <a:noFill/>
            <a:ln w="9525">
              <a:noFill/>
              <a:miter lim="800000"/>
              <a:headEnd/>
              <a:tailEnd/>
            </a:ln>
          </p:spPr>
          <p:txBody>
            <a:bodyPr>
              <a:spAutoFit/>
            </a:bodyPr>
            <a:lstStyle/>
            <a:p>
              <a:pPr algn="ctr" eaLnBrk="0" hangingPunct="0">
                <a:spcBef>
                  <a:spcPct val="50000"/>
                </a:spcBef>
              </a:pPr>
              <a:r>
                <a:rPr lang="en-US" sz="900" dirty="0">
                  <a:solidFill>
                    <a:srgbClr val="003366"/>
                  </a:solidFill>
                  <a:latin typeface="Helvetica" pitchFamily="34" charset="0"/>
                </a:rPr>
                <a:t>Access</a:t>
              </a:r>
            </a:p>
            <a:p>
              <a:pPr algn="ctr" eaLnBrk="0" hangingPunct="0">
                <a:spcBef>
                  <a:spcPct val="50000"/>
                </a:spcBef>
              </a:pPr>
              <a:r>
                <a:rPr lang="en-US" sz="900" dirty="0">
                  <a:solidFill>
                    <a:srgbClr val="003366"/>
                  </a:solidFill>
                  <a:latin typeface="Helvetica" pitchFamily="34" charset="0"/>
                </a:rPr>
                <a:t>Retention</a:t>
              </a:r>
            </a:p>
            <a:p>
              <a:pPr algn="ctr" eaLnBrk="0" hangingPunct="0">
                <a:spcBef>
                  <a:spcPct val="50000"/>
                </a:spcBef>
              </a:pPr>
              <a:endParaRPr lang="en-US" sz="900" dirty="0">
                <a:solidFill>
                  <a:srgbClr val="003366"/>
                </a:solidFill>
                <a:latin typeface="Helvetica" pitchFamily="34" charset="0"/>
              </a:endParaRPr>
            </a:p>
          </p:txBody>
        </p:sp>
        <p:sp>
          <p:nvSpPr>
            <p:cNvPr id="9292" name="Text Box 17"/>
            <p:cNvSpPr txBox="1">
              <a:spLocks noChangeArrowheads="1"/>
            </p:cNvSpPr>
            <p:nvPr/>
          </p:nvSpPr>
          <p:spPr bwMode="auto">
            <a:xfrm>
              <a:off x="4935" y="2873"/>
              <a:ext cx="562" cy="402"/>
            </a:xfrm>
            <a:prstGeom prst="rect">
              <a:avLst/>
            </a:prstGeom>
            <a:noFill/>
            <a:ln w="9525">
              <a:noFill/>
              <a:miter lim="800000"/>
              <a:headEnd/>
              <a:tailEnd/>
            </a:ln>
          </p:spPr>
          <p:txBody>
            <a:bodyPr>
              <a:spAutoFit/>
            </a:bodyPr>
            <a:lstStyle/>
            <a:p>
              <a:pPr algn="ctr" eaLnBrk="0" hangingPunct="0">
                <a:spcBef>
                  <a:spcPct val="50000"/>
                </a:spcBef>
              </a:pPr>
              <a:r>
                <a:rPr lang="en-US" sz="900" dirty="0">
                  <a:solidFill>
                    <a:srgbClr val="003366"/>
                  </a:solidFill>
                  <a:latin typeface="Helvetica" pitchFamily="34" charset="0"/>
                </a:rPr>
                <a:t>Research </a:t>
              </a:r>
            </a:p>
            <a:p>
              <a:pPr algn="ctr" eaLnBrk="0" hangingPunct="0">
                <a:spcBef>
                  <a:spcPct val="50000"/>
                </a:spcBef>
              </a:pPr>
              <a:r>
                <a:rPr lang="en-US" sz="900" dirty="0">
                  <a:solidFill>
                    <a:srgbClr val="003366"/>
                  </a:solidFill>
                  <a:latin typeface="Helvetica" pitchFamily="34" charset="0"/>
                </a:rPr>
                <a:t>Scholarship</a:t>
              </a:r>
            </a:p>
            <a:p>
              <a:pPr algn="ctr" eaLnBrk="0" hangingPunct="0">
                <a:spcBef>
                  <a:spcPct val="50000"/>
                </a:spcBef>
              </a:pPr>
              <a:endParaRPr lang="en-US" sz="900" dirty="0">
                <a:solidFill>
                  <a:srgbClr val="003366"/>
                </a:solidFill>
                <a:latin typeface="Helvetica" pitchFamily="34" charset="0"/>
              </a:endParaRPr>
            </a:p>
          </p:txBody>
        </p:sp>
        <p:sp>
          <p:nvSpPr>
            <p:cNvPr id="9293" name="Text Box 18"/>
            <p:cNvSpPr txBox="1">
              <a:spLocks noChangeArrowheads="1"/>
            </p:cNvSpPr>
            <p:nvPr/>
          </p:nvSpPr>
          <p:spPr bwMode="auto">
            <a:xfrm>
              <a:off x="3830" y="3641"/>
              <a:ext cx="562" cy="187"/>
            </a:xfrm>
            <a:prstGeom prst="rect">
              <a:avLst/>
            </a:prstGeom>
            <a:noFill/>
            <a:ln w="9525">
              <a:noFill/>
              <a:miter lim="800000"/>
              <a:headEnd/>
              <a:tailEnd/>
            </a:ln>
          </p:spPr>
          <p:txBody>
            <a:bodyPr>
              <a:spAutoFit/>
            </a:bodyPr>
            <a:lstStyle/>
            <a:p>
              <a:pPr algn="ctr" eaLnBrk="0" hangingPunct="0">
                <a:lnSpc>
                  <a:spcPct val="50000"/>
                </a:lnSpc>
                <a:spcBef>
                  <a:spcPct val="50000"/>
                </a:spcBef>
              </a:pPr>
              <a:r>
                <a:rPr lang="en-US" sz="900" dirty="0">
                  <a:solidFill>
                    <a:srgbClr val="003366"/>
                  </a:solidFill>
                  <a:latin typeface="Helvetica" pitchFamily="34" charset="0"/>
                </a:rPr>
                <a:t>Curriculum </a:t>
              </a:r>
            </a:p>
            <a:p>
              <a:pPr algn="ctr" eaLnBrk="0" hangingPunct="0">
                <a:lnSpc>
                  <a:spcPct val="50000"/>
                </a:lnSpc>
                <a:spcBef>
                  <a:spcPct val="50000"/>
                </a:spcBef>
              </a:pPr>
              <a:r>
                <a:rPr lang="en-US" sz="900" dirty="0">
                  <a:solidFill>
                    <a:srgbClr val="003366"/>
                  </a:solidFill>
                  <a:latin typeface="Helvetica" pitchFamily="34" charset="0"/>
                </a:rPr>
                <a:t>Pedagogy</a:t>
              </a:r>
            </a:p>
          </p:txBody>
        </p:sp>
        <p:sp>
          <p:nvSpPr>
            <p:cNvPr id="9294" name="Text Box 19"/>
            <p:cNvSpPr txBox="1">
              <a:spLocks noChangeArrowheads="1"/>
            </p:cNvSpPr>
            <p:nvPr/>
          </p:nvSpPr>
          <p:spPr bwMode="auto">
            <a:xfrm>
              <a:off x="4668" y="3641"/>
              <a:ext cx="798" cy="101"/>
            </a:xfrm>
            <a:prstGeom prst="rect">
              <a:avLst/>
            </a:prstGeom>
            <a:noFill/>
            <a:ln w="9525">
              <a:noFill/>
              <a:miter lim="800000"/>
              <a:headEnd/>
              <a:tailEnd/>
            </a:ln>
          </p:spPr>
          <p:txBody>
            <a:bodyPr>
              <a:spAutoFit/>
            </a:bodyPr>
            <a:lstStyle/>
            <a:p>
              <a:pPr algn="ctr" eaLnBrk="0" hangingPunct="0">
                <a:lnSpc>
                  <a:spcPct val="50000"/>
                </a:lnSpc>
                <a:spcBef>
                  <a:spcPct val="50000"/>
                </a:spcBef>
              </a:pPr>
              <a:endParaRPr lang="en-US" sz="900" dirty="0">
                <a:solidFill>
                  <a:srgbClr val="003366"/>
                </a:solidFill>
                <a:latin typeface="Helvetica" pitchFamily="34" charset="0"/>
              </a:endParaRPr>
            </a:p>
          </p:txBody>
        </p:sp>
        <p:sp>
          <p:nvSpPr>
            <p:cNvPr id="9295" name="Text Box 20"/>
            <p:cNvSpPr txBox="1">
              <a:spLocks noChangeArrowheads="1"/>
            </p:cNvSpPr>
            <p:nvPr/>
          </p:nvSpPr>
          <p:spPr bwMode="auto">
            <a:xfrm>
              <a:off x="3627" y="2896"/>
              <a:ext cx="667" cy="245"/>
            </a:xfrm>
            <a:prstGeom prst="rect">
              <a:avLst/>
            </a:prstGeom>
            <a:noFill/>
            <a:ln w="9525">
              <a:noFill/>
              <a:miter lim="800000"/>
              <a:headEnd/>
              <a:tailEnd/>
            </a:ln>
          </p:spPr>
          <p:txBody>
            <a:bodyPr>
              <a:spAutoFit/>
            </a:bodyPr>
            <a:lstStyle/>
            <a:p>
              <a:pPr algn="ctr" eaLnBrk="0" hangingPunct="0">
                <a:lnSpc>
                  <a:spcPct val="50000"/>
                </a:lnSpc>
                <a:spcBef>
                  <a:spcPct val="50000"/>
                </a:spcBef>
              </a:pPr>
              <a:endParaRPr lang="en-US" sz="900" dirty="0">
                <a:solidFill>
                  <a:srgbClr val="003366"/>
                </a:solidFill>
                <a:latin typeface="Helvetica" pitchFamily="34" charset="0"/>
              </a:endParaRPr>
            </a:p>
            <a:p>
              <a:pPr algn="ctr" eaLnBrk="0" hangingPunct="0">
                <a:lnSpc>
                  <a:spcPct val="50000"/>
                </a:lnSpc>
                <a:spcBef>
                  <a:spcPct val="50000"/>
                </a:spcBef>
              </a:pPr>
              <a:r>
                <a:rPr lang="en-US" sz="900" dirty="0" smtClean="0">
                  <a:solidFill>
                    <a:srgbClr val="003366"/>
                  </a:solidFill>
                  <a:latin typeface="Helvetica" pitchFamily="34" charset="0"/>
                </a:rPr>
                <a:t>University</a:t>
              </a:r>
              <a:endParaRPr lang="en-US" sz="900" dirty="0">
                <a:solidFill>
                  <a:srgbClr val="003366"/>
                </a:solidFill>
                <a:latin typeface="Helvetica" pitchFamily="34" charset="0"/>
              </a:endParaRPr>
            </a:p>
            <a:p>
              <a:pPr algn="ctr" eaLnBrk="0" hangingPunct="0">
                <a:lnSpc>
                  <a:spcPct val="50000"/>
                </a:lnSpc>
                <a:spcBef>
                  <a:spcPct val="50000"/>
                </a:spcBef>
              </a:pPr>
              <a:r>
                <a:rPr lang="en-US" sz="900" dirty="0">
                  <a:solidFill>
                    <a:srgbClr val="003366"/>
                  </a:solidFill>
                  <a:latin typeface="Helvetica" pitchFamily="34" charset="0"/>
                </a:rPr>
                <a:t>Policies/Service</a:t>
              </a:r>
            </a:p>
          </p:txBody>
        </p:sp>
      </p:grpSp>
      <p:sp>
        <p:nvSpPr>
          <p:cNvPr id="9219" name="Rectangle 21"/>
          <p:cNvSpPr>
            <a:spLocks noChangeArrowheads="1"/>
          </p:cNvSpPr>
          <p:nvPr/>
        </p:nvSpPr>
        <p:spPr bwMode="auto">
          <a:xfrm>
            <a:off x="2286000" y="3124200"/>
            <a:ext cx="828675" cy="433388"/>
          </a:xfrm>
          <a:prstGeom prst="rect">
            <a:avLst/>
          </a:prstGeom>
          <a:noFill/>
          <a:ln w="9525">
            <a:noFill/>
            <a:miter lim="800000"/>
            <a:headEnd/>
            <a:tailEnd/>
          </a:ln>
        </p:spPr>
        <p:txBody>
          <a:bodyPr>
            <a:spAutoFit/>
          </a:bodyPr>
          <a:lstStyle/>
          <a:p>
            <a:pPr eaLnBrk="0" hangingPunct="0">
              <a:lnSpc>
                <a:spcPct val="50000"/>
              </a:lnSpc>
              <a:spcBef>
                <a:spcPct val="50000"/>
              </a:spcBef>
            </a:pPr>
            <a:r>
              <a:rPr lang="en-US" sz="900" dirty="0">
                <a:solidFill>
                  <a:srgbClr val="003366"/>
                </a:solidFill>
                <a:latin typeface="Helvetica" pitchFamily="34" charset="0"/>
              </a:rPr>
              <a:t>Intergroup &amp;</a:t>
            </a:r>
          </a:p>
          <a:p>
            <a:pPr eaLnBrk="0" hangingPunct="0">
              <a:lnSpc>
                <a:spcPct val="50000"/>
              </a:lnSpc>
              <a:spcBef>
                <a:spcPct val="50000"/>
              </a:spcBef>
            </a:pPr>
            <a:r>
              <a:rPr lang="en-US" sz="900" dirty="0">
                <a:solidFill>
                  <a:srgbClr val="003366"/>
                </a:solidFill>
                <a:latin typeface="Helvetica" pitchFamily="34" charset="0"/>
              </a:rPr>
              <a:t>Intragroup</a:t>
            </a:r>
          </a:p>
          <a:p>
            <a:pPr eaLnBrk="0" hangingPunct="0">
              <a:lnSpc>
                <a:spcPct val="50000"/>
              </a:lnSpc>
              <a:spcBef>
                <a:spcPct val="50000"/>
              </a:spcBef>
            </a:pPr>
            <a:r>
              <a:rPr lang="en-US" sz="900" dirty="0">
                <a:solidFill>
                  <a:srgbClr val="003366"/>
                </a:solidFill>
                <a:latin typeface="Helvetica" pitchFamily="34" charset="0"/>
              </a:rPr>
              <a:t>Relations</a:t>
            </a:r>
          </a:p>
        </p:txBody>
      </p:sp>
      <p:sp>
        <p:nvSpPr>
          <p:cNvPr id="9220" name="Text Box 22"/>
          <p:cNvSpPr txBox="1">
            <a:spLocks noChangeArrowheads="1"/>
          </p:cNvSpPr>
          <p:nvPr/>
        </p:nvSpPr>
        <p:spPr bwMode="auto">
          <a:xfrm>
            <a:off x="2538413" y="147935"/>
            <a:ext cx="5791200" cy="461665"/>
          </a:xfrm>
          <a:prstGeom prst="rect">
            <a:avLst/>
          </a:prstGeom>
          <a:noFill/>
          <a:ln w="9525">
            <a:noFill/>
            <a:miter lim="800000"/>
            <a:headEnd/>
            <a:tailEnd/>
          </a:ln>
        </p:spPr>
        <p:txBody>
          <a:bodyPr>
            <a:spAutoFit/>
          </a:bodyPr>
          <a:lstStyle/>
          <a:p>
            <a:pPr algn="ctr" eaLnBrk="0" hangingPunct="0"/>
            <a:r>
              <a:rPr lang="en-US" b="1" dirty="0">
                <a:latin typeface="Times" pitchFamily="18" charset="0"/>
              </a:rPr>
              <a:t>Transformational Tapestry Model</a:t>
            </a:r>
            <a:r>
              <a:rPr lang="en-US" b="1" baseline="30000" dirty="0">
                <a:latin typeface="Times" pitchFamily="18" charset="0"/>
              </a:rPr>
              <a:t>©</a:t>
            </a:r>
          </a:p>
        </p:txBody>
      </p:sp>
      <p:sp>
        <p:nvSpPr>
          <p:cNvPr id="9221" name="AutoShape 23"/>
          <p:cNvSpPr>
            <a:spLocks noChangeArrowheads="1"/>
          </p:cNvSpPr>
          <p:nvPr/>
        </p:nvSpPr>
        <p:spPr bwMode="auto">
          <a:xfrm>
            <a:off x="4600575" y="1266825"/>
            <a:ext cx="4167188" cy="2252663"/>
          </a:xfrm>
          <a:prstGeom prst="cube">
            <a:avLst>
              <a:gd name="adj" fmla="val 25000"/>
            </a:avLst>
          </a:prstGeom>
          <a:solidFill>
            <a:srgbClr val="8F96FF"/>
          </a:solidFill>
          <a:ln w="9525">
            <a:solidFill>
              <a:schemeClr val="tx1"/>
            </a:solidFill>
            <a:miter lim="800000"/>
            <a:headEnd/>
            <a:tailEnd/>
          </a:ln>
        </p:spPr>
        <p:txBody>
          <a:bodyPr wrap="none" anchor="ctr"/>
          <a:lstStyle/>
          <a:p>
            <a:endParaRPr lang="en-US" dirty="0">
              <a:solidFill>
                <a:srgbClr val="003366"/>
              </a:solidFill>
            </a:endParaRPr>
          </a:p>
        </p:txBody>
      </p:sp>
      <p:sp>
        <p:nvSpPr>
          <p:cNvPr id="9222" name="Rectangle 24"/>
          <p:cNvSpPr>
            <a:spLocks noChangeArrowheads="1"/>
          </p:cNvSpPr>
          <p:nvPr/>
        </p:nvSpPr>
        <p:spPr bwMode="auto">
          <a:xfrm>
            <a:off x="4714875" y="1962150"/>
            <a:ext cx="857250" cy="43815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900" dirty="0">
                <a:solidFill>
                  <a:srgbClr val="003366"/>
                </a:solidFill>
                <a:latin typeface="Helvetica" pitchFamily="34" charset="0"/>
              </a:rPr>
              <a:t>Baseline </a:t>
            </a:r>
          </a:p>
          <a:p>
            <a:pPr algn="ctr" eaLnBrk="0" hangingPunct="0"/>
            <a:r>
              <a:rPr lang="en-US" sz="900" dirty="0">
                <a:solidFill>
                  <a:srgbClr val="003366"/>
                </a:solidFill>
                <a:latin typeface="Helvetica" pitchFamily="34" charset="0"/>
              </a:rPr>
              <a:t>Organizational</a:t>
            </a:r>
          </a:p>
          <a:p>
            <a:pPr algn="ctr" eaLnBrk="0" hangingPunct="0"/>
            <a:r>
              <a:rPr lang="en-US" sz="900" dirty="0">
                <a:solidFill>
                  <a:srgbClr val="003366"/>
                </a:solidFill>
                <a:latin typeface="Helvetica" pitchFamily="34" charset="0"/>
              </a:rPr>
              <a:t>Challenges</a:t>
            </a:r>
          </a:p>
        </p:txBody>
      </p:sp>
      <p:sp>
        <p:nvSpPr>
          <p:cNvPr id="9223" name="Rectangle 25"/>
          <p:cNvSpPr>
            <a:spLocks noChangeArrowheads="1"/>
          </p:cNvSpPr>
          <p:nvPr/>
        </p:nvSpPr>
        <p:spPr bwMode="auto">
          <a:xfrm>
            <a:off x="5915025" y="1943100"/>
            <a:ext cx="857250" cy="43815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900" dirty="0">
                <a:solidFill>
                  <a:srgbClr val="003366"/>
                </a:solidFill>
                <a:latin typeface="Helvetica" pitchFamily="34" charset="0"/>
              </a:rPr>
              <a:t>Systems</a:t>
            </a:r>
          </a:p>
          <a:p>
            <a:pPr algn="ctr" eaLnBrk="0" hangingPunct="0"/>
            <a:r>
              <a:rPr lang="en-US" sz="900" dirty="0">
                <a:solidFill>
                  <a:srgbClr val="003366"/>
                </a:solidFill>
                <a:latin typeface="Helvetica" pitchFamily="34" charset="0"/>
              </a:rPr>
              <a:t>Analysis</a:t>
            </a:r>
          </a:p>
        </p:txBody>
      </p:sp>
      <p:sp>
        <p:nvSpPr>
          <p:cNvPr id="9224" name="Rectangle 26"/>
          <p:cNvSpPr>
            <a:spLocks noChangeArrowheads="1"/>
          </p:cNvSpPr>
          <p:nvPr/>
        </p:nvSpPr>
        <p:spPr bwMode="auto">
          <a:xfrm>
            <a:off x="7115175" y="1949450"/>
            <a:ext cx="857250" cy="43815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900" dirty="0">
                <a:solidFill>
                  <a:srgbClr val="003366"/>
                </a:solidFill>
                <a:latin typeface="Helvetica" pitchFamily="34" charset="0"/>
              </a:rPr>
              <a:t>Local / Sate /</a:t>
            </a:r>
          </a:p>
          <a:p>
            <a:pPr algn="ctr" eaLnBrk="0" hangingPunct="0"/>
            <a:r>
              <a:rPr lang="en-US" sz="900" dirty="0">
                <a:solidFill>
                  <a:srgbClr val="003366"/>
                </a:solidFill>
                <a:latin typeface="Helvetica" pitchFamily="34" charset="0"/>
              </a:rPr>
              <a:t>Regional</a:t>
            </a:r>
          </a:p>
          <a:p>
            <a:pPr algn="ctr" eaLnBrk="0" hangingPunct="0"/>
            <a:r>
              <a:rPr lang="en-US" sz="900" dirty="0">
                <a:solidFill>
                  <a:srgbClr val="003366"/>
                </a:solidFill>
                <a:latin typeface="Helvetica" pitchFamily="34" charset="0"/>
              </a:rPr>
              <a:t>Environments</a:t>
            </a:r>
          </a:p>
        </p:txBody>
      </p:sp>
      <p:sp>
        <p:nvSpPr>
          <p:cNvPr id="9225" name="Rectangle 27"/>
          <p:cNvSpPr>
            <a:spLocks noChangeArrowheads="1"/>
          </p:cNvSpPr>
          <p:nvPr/>
        </p:nvSpPr>
        <p:spPr bwMode="auto">
          <a:xfrm>
            <a:off x="4905375" y="2552700"/>
            <a:ext cx="2962275" cy="285750"/>
          </a:xfrm>
          <a:prstGeom prst="rect">
            <a:avLst/>
          </a:prstGeom>
          <a:solidFill>
            <a:srgbClr val="FFF75A"/>
          </a:solidFill>
          <a:ln w="9525">
            <a:solidFill>
              <a:schemeClr val="tx1"/>
            </a:solidFill>
            <a:miter lim="800000"/>
            <a:headEnd/>
            <a:tailEnd/>
          </a:ln>
        </p:spPr>
        <p:txBody>
          <a:bodyPr wrap="none" anchor="ctr"/>
          <a:lstStyle/>
          <a:p>
            <a:pPr algn="ctr" eaLnBrk="0" hangingPunct="0"/>
            <a:r>
              <a:rPr lang="en-US" sz="1000" dirty="0">
                <a:solidFill>
                  <a:srgbClr val="003366"/>
                </a:solidFill>
                <a:latin typeface="Helvetica" pitchFamily="34" charset="0"/>
              </a:rPr>
              <a:t>Contextualized Campus Wide Assessment</a:t>
            </a:r>
          </a:p>
        </p:txBody>
      </p:sp>
      <p:sp>
        <p:nvSpPr>
          <p:cNvPr id="9226" name="Rectangle 28"/>
          <p:cNvSpPr>
            <a:spLocks noChangeArrowheads="1"/>
          </p:cNvSpPr>
          <p:nvPr/>
        </p:nvSpPr>
        <p:spPr bwMode="auto">
          <a:xfrm>
            <a:off x="5232400" y="3038475"/>
            <a:ext cx="1014413" cy="43815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900" dirty="0">
                <a:solidFill>
                  <a:srgbClr val="003366"/>
                </a:solidFill>
                <a:latin typeface="Helvetica" pitchFamily="34" charset="0"/>
              </a:rPr>
              <a:t>Advanced</a:t>
            </a:r>
          </a:p>
          <a:p>
            <a:pPr algn="ctr" eaLnBrk="0" hangingPunct="0"/>
            <a:r>
              <a:rPr lang="en-US" sz="900" dirty="0">
                <a:solidFill>
                  <a:srgbClr val="003366"/>
                </a:solidFill>
                <a:latin typeface="Helvetica" pitchFamily="34" charset="0"/>
              </a:rPr>
              <a:t>Organizational</a:t>
            </a:r>
          </a:p>
          <a:p>
            <a:pPr algn="ctr" eaLnBrk="0" hangingPunct="0"/>
            <a:r>
              <a:rPr lang="en-US" sz="900" dirty="0">
                <a:solidFill>
                  <a:srgbClr val="003366"/>
                </a:solidFill>
                <a:latin typeface="Helvetica" pitchFamily="34" charset="0"/>
              </a:rPr>
              <a:t>Challenges</a:t>
            </a:r>
          </a:p>
        </p:txBody>
      </p:sp>
      <p:sp>
        <p:nvSpPr>
          <p:cNvPr id="9227" name="Rectangle 29"/>
          <p:cNvSpPr>
            <a:spLocks noChangeArrowheads="1"/>
          </p:cNvSpPr>
          <p:nvPr/>
        </p:nvSpPr>
        <p:spPr bwMode="auto">
          <a:xfrm>
            <a:off x="6524625" y="3035300"/>
            <a:ext cx="1017588" cy="438150"/>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900" dirty="0">
                <a:solidFill>
                  <a:srgbClr val="003366"/>
                </a:solidFill>
                <a:latin typeface="Helvetica" pitchFamily="34" charset="0"/>
              </a:rPr>
              <a:t>Consultant</a:t>
            </a:r>
          </a:p>
          <a:p>
            <a:pPr algn="ctr" eaLnBrk="0" hangingPunct="0"/>
            <a:r>
              <a:rPr lang="en-US" sz="900" dirty="0">
                <a:solidFill>
                  <a:srgbClr val="003366"/>
                </a:solidFill>
                <a:latin typeface="Helvetica" pitchFamily="34" charset="0"/>
              </a:rPr>
              <a:t>Recommendations</a:t>
            </a:r>
          </a:p>
        </p:txBody>
      </p:sp>
      <p:sp>
        <p:nvSpPr>
          <p:cNvPr id="9228" name="AutoShape 30"/>
          <p:cNvSpPr>
            <a:spLocks noChangeArrowheads="1"/>
          </p:cNvSpPr>
          <p:nvPr/>
        </p:nvSpPr>
        <p:spPr bwMode="auto">
          <a:xfrm>
            <a:off x="5381625" y="1343025"/>
            <a:ext cx="2357438" cy="400050"/>
          </a:xfrm>
          <a:prstGeom prst="parallelogram">
            <a:avLst>
              <a:gd name="adj" fmla="val 147321"/>
            </a:avLst>
          </a:prstGeom>
          <a:solidFill>
            <a:srgbClr val="FFF75A"/>
          </a:solidFill>
          <a:ln w="9525">
            <a:solidFill>
              <a:schemeClr val="tx1"/>
            </a:solidFill>
            <a:miter lim="800000"/>
            <a:headEnd/>
            <a:tailEnd/>
          </a:ln>
        </p:spPr>
        <p:txBody>
          <a:bodyPr wrap="none" anchor="ctr"/>
          <a:lstStyle/>
          <a:p>
            <a:pPr algn="ctr" eaLnBrk="0" hangingPunct="0"/>
            <a:r>
              <a:rPr lang="en-US" sz="1400" b="1" dirty="0">
                <a:solidFill>
                  <a:srgbClr val="003366"/>
                </a:solidFill>
                <a:latin typeface="Helvetica" pitchFamily="34" charset="0"/>
              </a:rPr>
              <a:t>Assessment</a:t>
            </a:r>
          </a:p>
        </p:txBody>
      </p:sp>
      <p:sp>
        <p:nvSpPr>
          <p:cNvPr id="9229" name="AutoShape 31"/>
          <p:cNvSpPr>
            <a:spLocks noChangeArrowheads="1"/>
          </p:cNvSpPr>
          <p:nvPr/>
        </p:nvSpPr>
        <p:spPr bwMode="auto">
          <a:xfrm>
            <a:off x="5629275" y="2114550"/>
            <a:ext cx="261938" cy="123825"/>
          </a:xfrm>
          <a:prstGeom prst="leftRightArrow">
            <a:avLst>
              <a:gd name="adj1" fmla="val 50000"/>
              <a:gd name="adj2" fmla="val 42308"/>
            </a:avLst>
          </a:prstGeom>
          <a:solidFill>
            <a:schemeClr val="accent1"/>
          </a:solidFill>
          <a:ln w="9525">
            <a:solidFill>
              <a:schemeClr val="tx1"/>
            </a:solidFill>
            <a:miter lim="800000"/>
            <a:headEnd/>
            <a:tailEnd/>
          </a:ln>
        </p:spPr>
        <p:txBody>
          <a:bodyPr wrap="none" anchor="ctr"/>
          <a:lstStyle/>
          <a:p>
            <a:endParaRPr lang="en-US" dirty="0">
              <a:solidFill>
                <a:srgbClr val="003366"/>
              </a:solidFill>
            </a:endParaRPr>
          </a:p>
        </p:txBody>
      </p:sp>
      <p:sp>
        <p:nvSpPr>
          <p:cNvPr id="9230" name="AutoShape 32"/>
          <p:cNvSpPr>
            <a:spLocks noChangeArrowheads="1"/>
          </p:cNvSpPr>
          <p:nvPr/>
        </p:nvSpPr>
        <p:spPr bwMode="auto">
          <a:xfrm>
            <a:off x="6810375" y="2133600"/>
            <a:ext cx="261938" cy="123825"/>
          </a:xfrm>
          <a:prstGeom prst="leftRightArrow">
            <a:avLst>
              <a:gd name="adj1" fmla="val 50000"/>
              <a:gd name="adj2" fmla="val 42308"/>
            </a:avLst>
          </a:prstGeom>
          <a:solidFill>
            <a:schemeClr val="accent1"/>
          </a:solidFill>
          <a:ln w="9525">
            <a:solidFill>
              <a:schemeClr val="tx1"/>
            </a:solidFill>
            <a:miter lim="800000"/>
            <a:headEnd/>
            <a:tailEnd/>
          </a:ln>
        </p:spPr>
        <p:txBody>
          <a:bodyPr wrap="none" anchor="ctr"/>
          <a:lstStyle/>
          <a:p>
            <a:endParaRPr lang="en-US" dirty="0">
              <a:solidFill>
                <a:srgbClr val="003366"/>
              </a:solidFill>
            </a:endParaRPr>
          </a:p>
        </p:txBody>
      </p:sp>
      <p:sp>
        <p:nvSpPr>
          <p:cNvPr id="9231" name="AutoShape 33"/>
          <p:cNvSpPr>
            <a:spLocks noChangeArrowheads="1"/>
          </p:cNvSpPr>
          <p:nvPr/>
        </p:nvSpPr>
        <p:spPr bwMode="auto">
          <a:xfrm>
            <a:off x="6253163" y="3243263"/>
            <a:ext cx="261937" cy="76200"/>
          </a:xfrm>
          <a:prstGeom prst="leftRightArrow">
            <a:avLst>
              <a:gd name="adj1" fmla="val 50000"/>
              <a:gd name="adj2" fmla="val 68750"/>
            </a:avLst>
          </a:prstGeom>
          <a:solidFill>
            <a:schemeClr val="accent1"/>
          </a:solidFill>
          <a:ln w="9525">
            <a:solidFill>
              <a:schemeClr val="tx1"/>
            </a:solidFill>
            <a:miter lim="800000"/>
            <a:headEnd/>
            <a:tailEnd/>
          </a:ln>
        </p:spPr>
        <p:txBody>
          <a:bodyPr wrap="none" anchor="ctr"/>
          <a:lstStyle/>
          <a:p>
            <a:endParaRPr lang="en-US" dirty="0">
              <a:solidFill>
                <a:srgbClr val="003366"/>
              </a:solidFill>
            </a:endParaRPr>
          </a:p>
        </p:txBody>
      </p:sp>
      <p:sp>
        <p:nvSpPr>
          <p:cNvPr id="9232" name="Oval 34"/>
          <p:cNvSpPr>
            <a:spLocks noChangeArrowheads="1"/>
          </p:cNvSpPr>
          <p:nvPr/>
        </p:nvSpPr>
        <p:spPr bwMode="auto">
          <a:xfrm>
            <a:off x="2203450" y="4546600"/>
            <a:ext cx="1462088" cy="1462088"/>
          </a:xfrm>
          <a:prstGeom prst="ellipse">
            <a:avLst/>
          </a:prstGeom>
          <a:solidFill>
            <a:srgbClr val="BDE7E7"/>
          </a:solidFill>
          <a:ln w="9525">
            <a:solidFill>
              <a:schemeClr val="tx1"/>
            </a:solidFill>
            <a:round/>
            <a:headEnd/>
            <a:tailEnd/>
          </a:ln>
        </p:spPr>
        <p:txBody>
          <a:bodyPr wrap="none" anchor="ctr"/>
          <a:lstStyle/>
          <a:p>
            <a:endParaRPr lang="en-US" dirty="0">
              <a:solidFill>
                <a:srgbClr val="003366"/>
              </a:solidFill>
            </a:endParaRPr>
          </a:p>
        </p:txBody>
      </p:sp>
      <p:sp>
        <p:nvSpPr>
          <p:cNvPr id="9233" name="AutoShape 35"/>
          <p:cNvSpPr>
            <a:spLocks noChangeArrowheads="1"/>
          </p:cNvSpPr>
          <p:nvPr/>
        </p:nvSpPr>
        <p:spPr bwMode="auto">
          <a:xfrm rot="-5400000">
            <a:off x="1412875" y="4838701"/>
            <a:ext cx="1057275" cy="914400"/>
          </a:xfrm>
          <a:prstGeom prst="triangle">
            <a:avLst>
              <a:gd name="adj" fmla="val 50000"/>
            </a:avLst>
          </a:prstGeom>
          <a:solidFill>
            <a:srgbClr val="8F96FF"/>
          </a:solidFill>
          <a:ln w="9525">
            <a:solidFill>
              <a:schemeClr val="tx1"/>
            </a:solidFill>
            <a:miter lim="800000"/>
            <a:headEnd/>
            <a:tailEnd/>
          </a:ln>
        </p:spPr>
        <p:txBody>
          <a:bodyPr wrap="none" anchor="ctr"/>
          <a:lstStyle/>
          <a:p>
            <a:endParaRPr lang="en-US" dirty="0">
              <a:solidFill>
                <a:srgbClr val="003366"/>
              </a:solidFill>
            </a:endParaRPr>
          </a:p>
        </p:txBody>
      </p:sp>
      <p:sp>
        <p:nvSpPr>
          <p:cNvPr id="9234" name="AutoShape 36"/>
          <p:cNvSpPr>
            <a:spLocks noChangeArrowheads="1"/>
          </p:cNvSpPr>
          <p:nvPr/>
        </p:nvSpPr>
        <p:spPr bwMode="auto">
          <a:xfrm rot="10800000">
            <a:off x="2400300" y="5797550"/>
            <a:ext cx="1057275" cy="914400"/>
          </a:xfrm>
          <a:prstGeom prst="triangle">
            <a:avLst>
              <a:gd name="adj" fmla="val 50000"/>
            </a:avLst>
          </a:prstGeom>
          <a:solidFill>
            <a:srgbClr val="8F96FF"/>
          </a:solidFill>
          <a:ln w="9525">
            <a:solidFill>
              <a:schemeClr val="tx1"/>
            </a:solidFill>
            <a:miter lim="800000"/>
            <a:headEnd/>
            <a:tailEnd/>
          </a:ln>
        </p:spPr>
        <p:txBody>
          <a:bodyPr wrap="none" anchor="ctr"/>
          <a:lstStyle/>
          <a:p>
            <a:endParaRPr lang="en-US" dirty="0">
              <a:solidFill>
                <a:srgbClr val="003366"/>
              </a:solidFill>
            </a:endParaRPr>
          </a:p>
        </p:txBody>
      </p:sp>
      <p:sp>
        <p:nvSpPr>
          <p:cNvPr id="9235" name="AutoShape 37"/>
          <p:cNvSpPr>
            <a:spLocks noChangeArrowheads="1"/>
          </p:cNvSpPr>
          <p:nvPr/>
        </p:nvSpPr>
        <p:spPr bwMode="auto">
          <a:xfrm rot="5400000">
            <a:off x="3381375" y="4838701"/>
            <a:ext cx="1057275" cy="914400"/>
          </a:xfrm>
          <a:prstGeom prst="triangle">
            <a:avLst>
              <a:gd name="adj" fmla="val 50000"/>
            </a:avLst>
          </a:prstGeom>
          <a:solidFill>
            <a:srgbClr val="8F96FF"/>
          </a:solidFill>
          <a:ln w="9525">
            <a:solidFill>
              <a:schemeClr val="tx1"/>
            </a:solidFill>
            <a:miter lim="800000"/>
            <a:headEnd/>
            <a:tailEnd/>
          </a:ln>
        </p:spPr>
        <p:txBody>
          <a:bodyPr wrap="none" anchor="ctr"/>
          <a:lstStyle/>
          <a:p>
            <a:endParaRPr lang="en-US" dirty="0">
              <a:solidFill>
                <a:srgbClr val="003366"/>
              </a:solidFill>
            </a:endParaRPr>
          </a:p>
        </p:txBody>
      </p:sp>
      <p:sp>
        <p:nvSpPr>
          <p:cNvPr id="9236" name="AutoShape 38"/>
          <p:cNvSpPr>
            <a:spLocks noChangeArrowheads="1"/>
          </p:cNvSpPr>
          <p:nvPr/>
        </p:nvSpPr>
        <p:spPr bwMode="auto">
          <a:xfrm>
            <a:off x="2413000" y="3854450"/>
            <a:ext cx="1057275" cy="914400"/>
          </a:xfrm>
          <a:prstGeom prst="triangle">
            <a:avLst>
              <a:gd name="adj" fmla="val 50000"/>
            </a:avLst>
          </a:prstGeom>
          <a:solidFill>
            <a:srgbClr val="8F96FF"/>
          </a:solidFill>
          <a:ln w="9525">
            <a:solidFill>
              <a:schemeClr val="tx1"/>
            </a:solidFill>
            <a:miter lim="800000"/>
            <a:headEnd/>
            <a:tailEnd/>
          </a:ln>
        </p:spPr>
        <p:txBody>
          <a:bodyPr wrap="none" anchor="ctr"/>
          <a:lstStyle/>
          <a:p>
            <a:pPr algn="ctr" eaLnBrk="0" hangingPunct="0"/>
            <a:endParaRPr lang="en-US" dirty="0">
              <a:solidFill>
                <a:srgbClr val="003366"/>
              </a:solidFill>
              <a:latin typeface="Times" pitchFamily="18" charset="0"/>
            </a:endParaRPr>
          </a:p>
        </p:txBody>
      </p:sp>
      <p:sp>
        <p:nvSpPr>
          <p:cNvPr id="9237" name="Text Box 39"/>
          <p:cNvSpPr txBox="1">
            <a:spLocks noChangeArrowheads="1"/>
          </p:cNvSpPr>
          <p:nvPr/>
        </p:nvSpPr>
        <p:spPr bwMode="auto">
          <a:xfrm>
            <a:off x="5378450" y="4965700"/>
            <a:ext cx="914400" cy="457200"/>
          </a:xfrm>
          <a:prstGeom prst="rect">
            <a:avLst/>
          </a:prstGeom>
          <a:noFill/>
          <a:ln w="9525">
            <a:noFill/>
            <a:miter lim="800000"/>
            <a:headEnd/>
            <a:tailEnd/>
          </a:ln>
        </p:spPr>
        <p:txBody>
          <a:bodyPr>
            <a:spAutoFit/>
          </a:bodyPr>
          <a:lstStyle/>
          <a:p>
            <a:pPr eaLnBrk="0" hangingPunct="0">
              <a:spcBef>
                <a:spcPct val="50000"/>
              </a:spcBef>
            </a:pPr>
            <a:endParaRPr lang="en-US" dirty="0">
              <a:solidFill>
                <a:srgbClr val="003366"/>
              </a:solidFill>
              <a:latin typeface="Times" pitchFamily="18" charset="0"/>
            </a:endParaRPr>
          </a:p>
        </p:txBody>
      </p:sp>
      <p:sp>
        <p:nvSpPr>
          <p:cNvPr id="9238" name="Oval 40"/>
          <p:cNvSpPr>
            <a:spLocks noChangeArrowheads="1"/>
          </p:cNvSpPr>
          <p:nvPr/>
        </p:nvSpPr>
        <p:spPr bwMode="auto">
          <a:xfrm>
            <a:off x="2441575" y="4800600"/>
            <a:ext cx="1004888" cy="1004888"/>
          </a:xfrm>
          <a:prstGeom prst="ellipse">
            <a:avLst/>
          </a:prstGeom>
          <a:solidFill>
            <a:srgbClr val="FFF75A"/>
          </a:solidFill>
          <a:ln w="15875">
            <a:solidFill>
              <a:schemeClr val="tx1"/>
            </a:solidFill>
            <a:round/>
            <a:headEnd/>
            <a:tailEnd/>
          </a:ln>
        </p:spPr>
        <p:txBody>
          <a:bodyPr wrap="none" anchor="ctr"/>
          <a:lstStyle/>
          <a:p>
            <a:endParaRPr lang="en-US" dirty="0">
              <a:solidFill>
                <a:srgbClr val="003366"/>
              </a:solidFill>
            </a:endParaRPr>
          </a:p>
        </p:txBody>
      </p:sp>
      <p:sp>
        <p:nvSpPr>
          <p:cNvPr id="9239" name="Text Box 41"/>
          <p:cNvSpPr txBox="1">
            <a:spLocks noChangeArrowheads="1"/>
          </p:cNvSpPr>
          <p:nvPr/>
        </p:nvSpPr>
        <p:spPr bwMode="auto">
          <a:xfrm>
            <a:off x="2387600" y="5054600"/>
            <a:ext cx="1171575" cy="549275"/>
          </a:xfrm>
          <a:prstGeom prst="rect">
            <a:avLst/>
          </a:prstGeom>
          <a:noFill/>
          <a:ln w="9525">
            <a:noFill/>
            <a:miter lim="800000"/>
            <a:headEnd/>
            <a:tailEnd/>
          </a:ln>
        </p:spPr>
        <p:txBody>
          <a:bodyPr>
            <a:spAutoFit/>
          </a:bodyPr>
          <a:lstStyle/>
          <a:p>
            <a:pPr algn="ctr" eaLnBrk="0" hangingPunct="0"/>
            <a:r>
              <a:rPr lang="en-US" sz="1000" b="1" dirty="0">
                <a:solidFill>
                  <a:srgbClr val="003366"/>
                </a:solidFill>
                <a:latin typeface="Helvetica" pitchFamily="34" charset="0"/>
              </a:rPr>
              <a:t>Transformation</a:t>
            </a:r>
          </a:p>
          <a:p>
            <a:pPr algn="ctr" eaLnBrk="0" hangingPunct="0"/>
            <a:r>
              <a:rPr lang="en-US" sz="1000" b="1" dirty="0">
                <a:solidFill>
                  <a:srgbClr val="003366"/>
                </a:solidFill>
                <a:latin typeface="Helvetica" pitchFamily="34" charset="0"/>
              </a:rPr>
              <a:t>via</a:t>
            </a:r>
          </a:p>
          <a:p>
            <a:pPr algn="ctr" eaLnBrk="0" hangingPunct="0"/>
            <a:r>
              <a:rPr lang="en-US" sz="1000" b="1" dirty="0">
                <a:solidFill>
                  <a:srgbClr val="003366"/>
                </a:solidFill>
                <a:latin typeface="Helvetica" pitchFamily="34" charset="0"/>
              </a:rPr>
              <a:t>Intervention</a:t>
            </a:r>
          </a:p>
        </p:txBody>
      </p:sp>
      <p:sp>
        <p:nvSpPr>
          <p:cNvPr id="9240" name="Text Box 42"/>
          <p:cNvSpPr txBox="1">
            <a:spLocks noChangeArrowheads="1"/>
          </p:cNvSpPr>
          <p:nvPr/>
        </p:nvSpPr>
        <p:spPr bwMode="auto">
          <a:xfrm>
            <a:off x="3479800" y="5113338"/>
            <a:ext cx="603250" cy="365125"/>
          </a:xfrm>
          <a:prstGeom prst="rect">
            <a:avLst/>
          </a:prstGeom>
          <a:noFill/>
          <a:ln w="9525">
            <a:noFill/>
            <a:miter lim="800000"/>
            <a:headEnd/>
            <a:tailEnd/>
          </a:ln>
        </p:spPr>
        <p:txBody>
          <a:bodyPr wrap="none">
            <a:spAutoFit/>
          </a:bodyPr>
          <a:lstStyle/>
          <a:p>
            <a:pPr algn="ctr" eaLnBrk="0" hangingPunct="0"/>
            <a:r>
              <a:rPr lang="en-US" sz="900" b="1" dirty="0">
                <a:solidFill>
                  <a:srgbClr val="003366"/>
                </a:solidFill>
                <a:latin typeface="Helvetica" pitchFamily="34" charset="0"/>
              </a:rPr>
              <a:t>Fiscal</a:t>
            </a:r>
          </a:p>
          <a:p>
            <a:pPr algn="ctr" eaLnBrk="0" hangingPunct="0"/>
            <a:r>
              <a:rPr lang="en-US" sz="900" b="1" dirty="0">
                <a:solidFill>
                  <a:srgbClr val="003366"/>
                </a:solidFill>
                <a:latin typeface="Helvetica" pitchFamily="34" charset="0"/>
              </a:rPr>
              <a:t>Actions</a:t>
            </a:r>
          </a:p>
        </p:txBody>
      </p:sp>
      <p:sp>
        <p:nvSpPr>
          <p:cNvPr id="9241" name="Text Box 43"/>
          <p:cNvSpPr txBox="1">
            <a:spLocks noChangeArrowheads="1"/>
          </p:cNvSpPr>
          <p:nvPr/>
        </p:nvSpPr>
        <p:spPr bwMode="auto">
          <a:xfrm>
            <a:off x="2562225" y="4294188"/>
            <a:ext cx="723900" cy="365125"/>
          </a:xfrm>
          <a:prstGeom prst="rect">
            <a:avLst/>
          </a:prstGeom>
          <a:noFill/>
          <a:ln w="9525">
            <a:noFill/>
            <a:miter lim="800000"/>
            <a:headEnd/>
            <a:tailEnd/>
          </a:ln>
        </p:spPr>
        <p:txBody>
          <a:bodyPr wrap="none">
            <a:spAutoFit/>
          </a:bodyPr>
          <a:lstStyle/>
          <a:p>
            <a:pPr algn="ctr" eaLnBrk="0" hangingPunct="0"/>
            <a:r>
              <a:rPr lang="en-US" sz="900" b="1" dirty="0">
                <a:solidFill>
                  <a:srgbClr val="003366"/>
                </a:solidFill>
                <a:latin typeface="Helvetica" pitchFamily="34" charset="0"/>
              </a:rPr>
              <a:t>Symbolic </a:t>
            </a:r>
          </a:p>
          <a:p>
            <a:pPr algn="ctr" eaLnBrk="0" hangingPunct="0"/>
            <a:r>
              <a:rPr lang="en-US" sz="900" b="1" dirty="0">
                <a:solidFill>
                  <a:srgbClr val="003366"/>
                </a:solidFill>
                <a:latin typeface="Helvetica" pitchFamily="34" charset="0"/>
              </a:rPr>
              <a:t>Actions</a:t>
            </a:r>
          </a:p>
        </p:txBody>
      </p:sp>
      <p:sp>
        <p:nvSpPr>
          <p:cNvPr id="9242" name="Text Box 44"/>
          <p:cNvSpPr txBox="1">
            <a:spLocks noChangeArrowheads="1"/>
          </p:cNvSpPr>
          <p:nvPr/>
        </p:nvSpPr>
        <p:spPr bwMode="auto">
          <a:xfrm>
            <a:off x="2425700" y="5856288"/>
            <a:ext cx="977900" cy="365125"/>
          </a:xfrm>
          <a:prstGeom prst="rect">
            <a:avLst/>
          </a:prstGeom>
          <a:noFill/>
          <a:ln w="9525">
            <a:noFill/>
            <a:miter lim="800000"/>
            <a:headEnd/>
            <a:tailEnd/>
          </a:ln>
        </p:spPr>
        <p:txBody>
          <a:bodyPr wrap="none">
            <a:spAutoFit/>
          </a:bodyPr>
          <a:lstStyle/>
          <a:p>
            <a:pPr algn="ctr" eaLnBrk="0" hangingPunct="0"/>
            <a:r>
              <a:rPr lang="en-US" sz="900" b="1" dirty="0">
                <a:solidFill>
                  <a:srgbClr val="003366"/>
                </a:solidFill>
                <a:latin typeface="Helvetica" pitchFamily="34" charset="0"/>
              </a:rPr>
              <a:t>Administrative</a:t>
            </a:r>
          </a:p>
          <a:p>
            <a:pPr algn="ctr" eaLnBrk="0" hangingPunct="0"/>
            <a:r>
              <a:rPr lang="en-US" sz="900" b="1" dirty="0">
                <a:solidFill>
                  <a:srgbClr val="003366"/>
                </a:solidFill>
                <a:latin typeface="Helvetica" pitchFamily="34" charset="0"/>
              </a:rPr>
              <a:t>Actions</a:t>
            </a:r>
          </a:p>
        </p:txBody>
      </p:sp>
      <p:sp>
        <p:nvSpPr>
          <p:cNvPr id="9243" name="Text Box 45"/>
          <p:cNvSpPr txBox="1">
            <a:spLocks noChangeArrowheads="1"/>
          </p:cNvSpPr>
          <p:nvPr/>
        </p:nvSpPr>
        <p:spPr bwMode="auto">
          <a:xfrm>
            <a:off x="1641475" y="5151438"/>
            <a:ext cx="831850" cy="365125"/>
          </a:xfrm>
          <a:prstGeom prst="rect">
            <a:avLst/>
          </a:prstGeom>
          <a:noFill/>
          <a:ln w="9525">
            <a:noFill/>
            <a:miter lim="800000"/>
            <a:headEnd/>
            <a:tailEnd/>
          </a:ln>
        </p:spPr>
        <p:txBody>
          <a:bodyPr wrap="none">
            <a:spAutoFit/>
          </a:bodyPr>
          <a:lstStyle/>
          <a:p>
            <a:pPr algn="ctr" eaLnBrk="0" hangingPunct="0"/>
            <a:r>
              <a:rPr lang="en-US" sz="900" b="1" dirty="0">
                <a:solidFill>
                  <a:srgbClr val="003366"/>
                </a:solidFill>
                <a:latin typeface="Helvetica" pitchFamily="34" charset="0"/>
              </a:rPr>
              <a:t>Educational</a:t>
            </a:r>
          </a:p>
          <a:p>
            <a:pPr algn="ctr" eaLnBrk="0" hangingPunct="0"/>
            <a:r>
              <a:rPr lang="en-US" sz="900" b="1" dirty="0">
                <a:solidFill>
                  <a:srgbClr val="003366"/>
                </a:solidFill>
                <a:latin typeface="Helvetica" pitchFamily="34" charset="0"/>
              </a:rPr>
              <a:t>Actions</a:t>
            </a:r>
          </a:p>
        </p:txBody>
      </p:sp>
      <p:sp>
        <p:nvSpPr>
          <p:cNvPr id="9244" name="AutoShape 46"/>
          <p:cNvSpPr>
            <a:spLocks noChangeArrowheads="1"/>
          </p:cNvSpPr>
          <p:nvPr/>
        </p:nvSpPr>
        <p:spPr bwMode="auto">
          <a:xfrm rot="-1500000">
            <a:off x="2870200" y="1966913"/>
            <a:ext cx="1879600" cy="657225"/>
          </a:xfrm>
          <a:prstGeom prst="rightArrow">
            <a:avLst>
              <a:gd name="adj1" fmla="val 50000"/>
              <a:gd name="adj2" fmla="val 71498"/>
            </a:avLst>
          </a:prstGeom>
          <a:solidFill>
            <a:srgbClr val="8F96FF"/>
          </a:solidFill>
          <a:ln w="19050">
            <a:solidFill>
              <a:schemeClr val="tx1"/>
            </a:solidFill>
            <a:miter lim="800000"/>
            <a:headEnd/>
            <a:tailEnd/>
          </a:ln>
        </p:spPr>
        <p:txBody>
          <a:bodyPr wrap="none" anchor="ctr"/>
          <a:lstStyle/>
          <a:p>
            <a:endParaRPr lang="en-US" dirty="0">
              <a:solidFill>
                <a:srgbClr val="003366"/>
              </a:solidFill>
            </a:endParaRPr>
          </a:p>
        </p:txBody>
      </p:sp>
      <p:sp>
        <p:nvSpPr>
          <p:cNvPr id="9245" name="AutoShape 47"/>
          <p:cNvSpPr>
            <a:spLocks noChangeArrowheads="1"/>
          </p:cNvSpPr>
          <p:nvPr/>
        </p:nvSpPr>
        <p:spPr bwMode="auto">
          <a:xfrm rot="7800000">
            <a:off x="3769519" y="3974306"/>
            <a:ext cx="1633538" cy="657225"/>
          </a:xfrm>
          <a:prstGeom prst="rightArrow">
            <a:avLst>
              <a:gd name="adj1" fmla="val 50000"/>
              <a:gd name="adj2" fmla="val 62138"/>
            </a:avLst>
          </a:prstGeom>
          <a:solidFill>
            <a:srgbClr val="8F96FF"/>
          </a:solidFill>
          <a:ln w="19050">
            <a:solidFill>
              <a:schemeClr val="tx1"/>
            </a:solidFill>
            <a:miter lim="800000"/>
            <a:headEnd/>
            <a:tailEnd/>
          </a:ln>
        </p:spPr>
        <p:txBody>
          <a:bodyPr wrap="none" anchor="ctr"/>
          <a:lstStyle/>
          <a:p>
            <a:endParaRPr lang="en-US" dirty="0">
              <a:solidFill>
                <a:srgbClr val="003366"/>
              </a:solidFill>
            </a:endParaRPr>
          </a:p>
        </p:txBody>
      </p:sp>
      <p:grpSp>
        <p:nvGrpSpPr>
          <p:cNvPr id="9246" name="Group 48"/>
          <p:cNvGrpSpPr>
            <a:grpSpLocks/>
          </p:cNvGrpSpPr>
          <p:nvPr/>
        </p:nvGrpSpPr>
        <p:grpSpPr bwMode="auto">
          <a:xfrm>
            <a:off x="6175375" y="3733800"/>
            <a:ext cx="2968625" cy="2647950"/>
            <a:chOff x="3627" y="2297"/>
            <a:chExt cx="1870" cy="1680"/>
          </a:xfrm>
        </p:grpSpPr>
        <p:sp>
          <p:nvSpPr>
            <p:cNvPr id="576561" name="Oval 49"/>
            <p:cNvSpPr>
              <a:spLocks noChangeArrowheads="1"/>
            </p:cNvSpPr>
            <p:nvPr/>
          </p:nvSpPr>
          <p:spPr bwMode="auto">
            <a:xfrm>
              <a:off x="3870" y="2489"/>
              <a:ext cx="1440" cy="1418"/>
            </a:xfrm>
            <a:prstGeom prst="ellipse">
              <a:avLst/>
            </a:prstGeom>
            <a:solidFill>
              <a:srgbClr val="8C94FF"/>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dirty="0">
                <a:solidFill>
                  <a:srgbClr val="003366"/>
                </a:solidFill>
              </a:endParaRPr>
            </a:p>
          </p:txBody>
        </p:sp>
        <p:sp>
          <p:nvSpPr>
            <p:cNvPr id="9261" name="Line 50"/>
            <p:cNvSpPr>
              <a:spLocks noChangeShapeType="1"/>
            </p:cNvSpPr>
            <p:nvPr/>
          </p:nvSpPr>
          <p:spPr bwMode="auto">
            <a:xfrm flipV="1">
              <a:off x="3918" y="2969"/>
              <a:ext cx="1296" cy="0"/>
            </a:xfrm>
            <a:prstGeom prst="line">
              <a:avLst/>
            </a:prstGeom>
            <a:noFill/>
            <a:ln w="9525">
              <a:solidFill>
                <a:schemeClr val="tx1"/>
              </a:solidFill>
              <a:round/>
              <a:headEnd/>
              <a:tailEnd/>
            </a:ln>
          </p:spPr>
          <p:txBody>
            <a:bodyPr wrap="none" anchor="ctr"/>
            <a:lstStyle/>
            <a:p>
              <a:endParaRPr lang="en-US" dirty="0">
                <a:solidFill>
                  <a:srgbClr val="003366"/>
                </a:solidFill>
              </a:endParaRPr>
            </a:p>
          </p:txBody>
        </p:sp>
        <p:sp>
          <p:nvSpPr>
            <p:cNvPr id="9262" name="Line 51"/>
            <p:cNvSpPr>
              <a:spLocks noChangeShapeType="1"/>
            </p:cNvSpPr>
            <p:nvPr/>
          </p:nvSpPr>
          <p:spPr bwMode="auto">
            <a:xfrm>
              <a:off x="3929" y="3097"/>
              <a:ext cx="1093" cy="640"/>
            </a:xfrm>
            <a:prstGeom prst="line">
              <a:avLst/>
            </a:prstGeom>
            <a:noFill/>
            <a:ln w="9525">
              <a:solidFill>
                <a:schemeClr val="tx1"/>
              </a:solidFill>
              <a:round/>
              <a:headEnd/>
              <a:tailEnd/>
            </a:ln>
          </p:spPr>
          <p:txBody>
            <a:bodyPr wrap="none" anchor="ctr"/>
            <a:lstStyle/>
            <a:p>
              <a:endParaRPr lang="en-US" dirty="0">
                <a:solidFill>
                  <a:srgbClr val="003366"/>
                </a:solidFill>
              </a:endParaRPr>
            </a:p>
          </p:txBody>
        </p:sp>
        <p:sp>
          <p:nvSpPr>
            <p:cNvPr id="9263" name="Line 52"/>
            <p:cNvSpPr>
              <a:spLocks noChangeShapeType="1"/>
            </p:cNvSpPr>
            <p:nvPr/>
          </p:nvSpPr>
          <p:spPr bwMode="auto">
            <a:xfrm>
              <a:off x="4590" y="2537"/>
              <a:ext cx="432" cy="1152"/>
            </a:xfrm>
            <a:prstGeom prst="line">
              <a:avLst/>
            </a:prstGeom>
            <a:noFill/>
            <a:ln w="9525">
              <a:solidFill>
                <a:schemeClr val="tx1"/>
              </a:solidFill>
              <a:round/>
              <a:headEnd/>
              <a:tailEnd/>
            </a:ln>
          </p:spPr>
          <p:txBody>
            <a:bodyPr wrap="none" anchor="ctr"/>
            <a:lstStyle/>
            <a:p>
              <a:endParaRPr lang="en-US" dirty="0">
                <a:solidFill>
                  <a:srgbClr val="003366"/>
                </a:solidFill>
              </a:endParaRPr>
            </a:p>
          </p:txBody>
        </p:sp>
        <p:sp>
          <p:nvSpPr>
            <p:cNvPr id="9264" name="Line 53"/>
            <p:cNvSpPr>
              <a:spLocks noChangeShapeType="1"/>
            </p:cNvSpPr>
            <p:nvPr/>
          </p:nvSpPr>
          <p:spPr bwMode="auto">
            <a:xfrm flipH="1">
              <a:off x="4158" y="2537"/>
              <a:ext cx="384" cy="1248"/>
            </a:xfrm>
            <a:prstGeom prst="line">
              <a:avLst/>
            </a:prstGeom>
            <a:noFill/>
            <a:ln w="9525">
              <a:solidFill>
                <a:schemeClr val="tx1"/>
              </a:solidFill>
              <a:round/>
              <a:headEnd/>
              <a:tailEnd/>
            </a:ln>
          </p:spPr>
          <p:txBody>
            <a:bodyPr wrap="none" anchor="ctr"/>
            <a:lstStyle/>
            <a:p>
              <a:endParaRPr lang="en-US" dirty="0">
                <a:solidFill>
                  <a:srgbClr val="003366"/>
                </a:solidFill>
              </a:endParaRPr>
            </a:p>
          </p:txBody>
        </p:sp>
        <p:sp>
          <p:nvSpPr>
            <p:cNvPr id="9265" name="Line 54"/>
            <p:cNvSpPr>
              <a:spLocks noChangeShapeType="1"/>
            </p:cNvSpPr>
            <p:nvPr/>
          </p:nvSpPr>
          <p:spPr bwMode="auto">
            <a:xfrm flipV="1">
              <a:off x="4158" y="3065"/>
              <a:ext cx="1056" cy="720"/>
            </a:xfrm>
            <a:prstGeom prst="line">
              <a:avLst/>
            </a:prstGeom>
            <a:noFill/>
            <a:ln w="9525">
              <a:solidFill>
                <a:schemeClr val="tx1"/>
              </a:solidFill>
              <a:round/>
              <a:headEnd/>
              <a:tailEnd/>
            </a:ln>
          </p:spPr>
          <p:txBody>
            <a:bodyPr wrap="none" anchor="ctr"/>
            <a:lstStyle/>
            <a:p>
              <a:endParaRPr lang="en-US" dirty="0">
                <a:solidFill>
                  <a:srgbClr val="003366"/>
                </a:solidFill>
              </a:endParaRPr>
            </a:p>
          </p:txBody>
        </p:sp>
        <p:sp>
          <p:nvSpPr>
            <p:cNvPr id="576567" name="Oval 55"/>
            <p:cNvSpPr>
              <a:spLocks noChangeArrowheads="1"/>
            </p:cNvSpPr>
            <p:nvPr/>
          </p:nvSpPr>
          <p:spPr bwMode="auto">
            <a:xfrm>
              <a:off x="3726" y="2825"/>
              <a:ext cx="480" cy="480"/>
            </a:xfrm>
            <a:prstGeom prst="ellipse">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dirty="0">
                <a:solidFill>
                  <a:srgbClr val="003366"/>
                </a:solidFill>
              </a:endParaRPr>
            </a:p>
          </p:txBody>
        </p:sp>
        <p:sp>
          <p:nvSpPr>
            <p:cNvPr id="576568" name="Oval 56"/>
            <p:cNvSpPr>
              <a:spLocks noChangeArrowheads="1"/>
            </p:cNvSpPr>
            <p:nvPr/>
          </p:nvSpPr>
          <p:spPr bwMode="auto">
            <a:xfrm>
              <a:off x="4358" y="2297"/>
              <a:ext cx="480" cy="480"/>
            </a:xfrm>
            <a:prstGeom prst="ellipse">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dirty="0">
                <a:solidFill>
                  <a:srgbClr val="003366"/>
                </a:solidFill>
              </a:endParaRPr>
            </a:p>
          </p:txBody>
        </p:sp>
        <p:sp>
          <p:nvSpPr>
            <p:cNvPr id="576569" name="Oval 57"/>
            <p:cNvSpPr>
              <a:spLocks noChangeArrowheads="1"/>
            </p:cNvSpPr>
            <p:nvPr/>
          </p:nvSpPr>
          <p:spPr bwMode="auto">
            <a:xfrm>
              <a:off x="4982" y="2777"/>
              <a:ext cx="480" cy="458"/>
            </a:xfrm>
            <a:prstGeom prst="ellipse">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dirty="0">
                <a:solidFill>
                  <a:srgbClr val="003366"/>
                </a:solidFill>
              </a:endParaRPr>
            </a:p>
          </p:txBody>
        </p:sp>
        <p:sp>
          <p:nvSpPr>
            <p:cNvPr id="576570" name="Oval 58"/>
            <p:cNvSpPr>
              <a:spLocks noChangeArrowheads="1"/>
            </p:cNvSpPr>
            <p:nvPr/>
          </p:nvSpPr>
          <p:spPr bwMode="auto">
            <a:xfrm>
              <a:off x="3870" y="3497"/>
              <a:ext cx="480" cy="480"/>
            </a:xfrm>
            <a:prstGeom prst="ellipse">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dirty="0">
                <a:solidFill>
                  <a:srgbClr val="003366"/>
                </a:solidFill>
              </a:endParaRPr>
            </a:p>
          </p:txBody>
        </p:sp>
        <p:sp>
          <p:nvSpPr>
            <p:cNvPr id="576571" name="Oval 59"/>
            <p:cNvSpPr>
              <a:spLocks noChangeArrowheads="1"/>
            </p:cNvSpPr>
            <p:nvPr/>
          </p:nvSpPr>
          <p:spPr bwMode="auto">
            <a:xfrm>
              <a:off x="4830" y="3497"/>
              <a:ext cx="480" cy="480"/>
            </a:xfrm>
            <a:prstGeom prst="ellipse">
              <a:avLst/>
            </a:prstGeom>
            <a:solidFill>
              <a:schemeClr val="accent1"/>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dirty="0">
                <a:solidFill>
                  <a:srgbClr val="003366"/>
                </a:solidFill>
              </a:endParaRPr>
            </a:p>
          </p:txBody>
        </p:sp>
        <p:sp>
          <p:nvSpPr>
            <p:cNvPr id="576572" name="Oval 60"/>
            <p:cNvSpPr>
              <a:spLocks noChangeArrowheads="1"/>
            </p:cNvSpPr>
            <p:nvPr/>
          </p:nvSpPr>
          <p:spPr bwMode="auto">
            <a:xfrm>
              <a:off x="4350" y="2969"/>
              <a:ext cx="480" cy="480"/>
            </a:xfrm>
            <a:prstGeom prst="ellipse">
              <a:avLst/>
            </a:prstGeom>
            <a:solidFill>
              <a:srgbClr val="FFF75A"/>
            </a:solidFill>
            <a:ln w="9525">
              <a:solidFill>
                <a:schemeClr val="tx1"/>
              </a:solidFill>
              <a:round/>
              <a:headEnd/>
              <a:tailEnd/>
            </a:ln>
            <a:effectLst>
              <a:outerShdw dist="35921" dir="2700000" algn="ctr" rotWithShape="0">
                <a:schemeClr val="bg2"/>
              </a:outerShdw>
            </a:effectLst>
          </p:spPr>
          <p:txBody>
            <a:bodyPr wrap="none" anchor="ctr"/>
            <a:lstStyle/>
            <a:p>
              <a:pPr>
                <a:defRPr/>
              </a:pPr>
              <a:endParaRPr lang="en-US" dirty="0">
                <a:solidFill>
                  <a:srgbClr val="003366"/>
                </a:solidFill>
              </a:endParaRPr>
            </a:p>
          </p:txBody>
        </p:sp>
        <p:sp>
          <p:nvSpPr>
            <p:cNvPr id="9272" name="Text Box 61"/>
            <p:cNvSpPr txBox="1">
              <a:spLocks noChangeArrowheads="1"/>
            </p:cNvSpPr>
            <p:nvPr/>
          </p:nvSpPr>
          <p:spPr bwMode="auto">
            <a:xfrm>
              <a:off x="4318" y="3071"/>
              <a:ext cx="562" cy="318"/>
            </a:xfrm>
            <a:prstGeom prst="rect">
              <a:avLst/>
            </a:prstGeom>
            <a:noFill/>
            <a:ln w="9525">
              <a:noFill/>
              <a:miter lim="800000"/>
              <a:headEnd/>
              <a:tailEnd/>
            </a:ln>
          </p:spPr>
          <p:txBody>
            <a:bodyPr>
              <a:spAutoFit/>
            </a:bodyPr>
            <a:lstStyle/>
            <a:p>
              <a:pPr algn="ctr" eaLnBrk="0" hangingPunct="0">
                <a:spcBef>
                  <a:spcPct val="50000"/>
                </a:spcBef>
              </a:pPr>
              <a:r>
                <a:rPr lang="en-US" sz="900" dirty="0">
                  <a:solidFill>
                    <a:srgbClr val="003366"/>
                  </a:solidFill>
                  <a:latin typeface="Helvetica" pitchFamily="34" charset="0"/>
                </a:rPr>
                <a:t>Transformed Campus Climate</a:t>
              </a:r>
            </a:p>
          </p:txBody>
        </p:sp>
        <p:sp>
          <p:nvSpPr>
            <p:cNvPr id="9273" name="Text Box 62"/>
            <p:cNvSpPr txBox="1">
              <a:spLocks noChangeArrowheads="1"/>
            </p:cNvSpPr>
            <p:nvPr/>
          </p:nvSpPr>
          <p:spPr bwMode="auto">
            <a:xfrm>
              <a:off x="4302" y="2385"/>
              <a:ext cx="562" cy="405"/>
            </a:xfrm>
            <a:prstGeom prst="rect">
              <a:avLst/>
            </a:prstGeom>
            <a:noFill/>
            <a:ln w="9525">
              <a:noFill/>
              <a:miter lim="800000"/>
              <a:headEnd/>
              <a:tailEnd/>
            </a:ln>
          </p:spPr>
          <p:txBody>
            <a:bodyPr>
              <a:spAutoFit/>
            </a:bodyPr>
            <a:lstStyle/>
            <a:p>
              <a:pPr algn="ctr" eaLnBrk="0" hangingPunct="0">
                <a:spcBef>
                  <a:spcPct val="50000"/>
                </a:spcBef>
              </a:pPr>
              <a:r>
                <a:rPr lang="en-US" sz="900" dirty="0">
                  <a:solidFill>
                    <a:srgbClr val="003366"/>
                  </a:solidFill>
                  <a:latin typeface="Helvetica" pitchFamily="34" charset="0"/>
                </a:rPr>
                <a:t>Access</a:t>
              </a:r>
            </a:p>
            <a:p>
              <a:pPr algn="ctr" eaLnBrk="0" hangingPunct="0">
                <a:spcBef>
                  <a:spcPct val="50000"/>
                </a:spcBef>
              </a:pPr>
              <a:r>
                <a:rPr lang="en-US" sz="900" dirty="0">
                  <a:solidFill>
                    <a:srgbClr val="003366"/>
                  </a:solidFill>
                  <a:latin typeface="Helvetica" pitchFamily="34" charset="0"/>
                </a:rPr>
                <a:t>Retention</a:t>
              </a:r>
            </a:p>
            <a:p>
              <a:pPr algn="ctr" eaLnBrk="0" hangingPunct="0">
                <a:spcBef>
                  <a:spcPct val="50000"/>
                </a:spcBef>
              </a:pPr>
              <a:endParaRPr lang="en-US" sz="900" dirty="0">
                <a:solidFill>
                  <a:srgbClr val="003366"/>
                </a:solidFill>
                <a:latin typeface="Helvetica" pitchFamily="34" charset="0"/>
              </a:endParaRPr>
            </a:p>
          </p:txBody>
        </p:sp>
        <p:sp>
          <p:nvSpPr>
            <p:cNvPr id="9274" name="Text Box 63"/>
            <p:cNvSpPr txBox="1">
              <a:spLocks noChangeArrowheads="1"/>
            </p:cNvSpPr>
            <p:nvPr/>
          </p:nvSpPr>
          <p:spPr bwMode="auto">
            <a:xfrm>
              <a:off x="4935" y="2873"/>
              <a:ext cx="562" cy="405"/>
            </a:xfrm>
            <a:prstGeom prst="rect">
              <a:avLst/>
            </a:prstGeom>
            <a:noFill/>
            <a:ln w="9525">
              <a:noFill/>
              <a:miter lim="800000"/>
              <a:headEnd/>
              <a:tailEnd/>
            </a:ln>
          </p:spPr>
          <p:txBody>
            <a:bodyPr>
              <a:spAutoFit/>
            </a:bodyPr>
            <a:lstStyle/>
            <a:p>
              <a:pPr algn="ctr" eaLnBrk="0" hangingPunct="0">
                <a:spcBef>
                  <a:spcPct val="50000"/>
                </a:spcBef>
              </a:pPr>
              <a:r>
                <a:rPr lang="en-US" sz="900" dirty="0">
                  <a:solidFill>
                    <a:srgbClr val="003366"/>
                  </a:solidFill>
                  <a:latin typeface="Helvetica" pitchFamily="34" charset="0"/>
                </a:rPr>
                <a:t>Research </a:t>
              </a:r>
            </a:p>
            <a:p>
              <a:pPr algn="ctr" eaLnBrk="0" hangingPunct="0">
                <a:spcBef>
                  <a:spcPct val="50000"/>
                </a:spcBef>
              </a:pPr>
              <a:r>
                <a:rPr lang="en-US" sz="900" dirty="0">
                  <a:solidFill>
                    <a:srgbClr val="003366"/>
                  </a:solidFill>
                  <a:latin typeface="Helvetica" pitchFamily="34" charset="0"/>
                </a:rPr>
                <a:t>Scholarship</a:t>
              </a:r>
            </a:p>
            <a:p>
              <a:pPr algn="ctr" eaLnBrk="0" hangingPunct="0">
                <a:spcBef>
                  <a:spcPct val="50000"/>
                </a:spcBef>
              </a:pPr>
              <a:endParaRPr lang="en-US" sz="900" dirty="0">
                <a:solidFill>
                  <a:srgbClr val="003366"/>
                </a:solidFill>
                <a:latin typeface="Helvetica" pitchFamily="34" charset="0"/>
              </a:endParaRPr>
            </a:p>
          </p:txBody>
        </p:sp>
        <p:sp>
          <p:nvSpPr>
            <p:cNvPr id="9275" name="Text Box 64"/>
            <p:cNvSpPr txBox="1">
              <a:spLocks noChangeArrowheads="1"/>
            </p:cNvSpPr>
            <p:nvPr/>
          </p:nvSpPr>
          <p:spPr bwMode="auto">
            <a:xfrm>
              <a:off x="3830" y="3641"/>
              <a:ext cx="562" cy="187"/>
            </a:xfrm>
            <a:prstGeom prst="rect">
              <a:avLst/>
            </a:prstGeom>
            <a:noFill/>
            <a:ln w="9525">
              <a:noFill/>
              <a:miter lim="800000"/>
              <a:headEnd/>
              <a:tailEnd/>
            </a:ln>
          </p:spPr>
          <p:txBody>
            <a:bodyPr>
              <a:spAutoFit/>
            </a:bodyPr>
            <a:lstStyle/>
            <a:p>
              <a:pPr algn="ctr" eaLnBrk="0" hangingPunct="0">
                <a:lnSpc>
                  <a:spcPct val="50000"/>
                </a:lnSpc>
                <a:spcBef>
                  <a:spcPct val="50000"/>
                </a:spcBef>
              </a:pPr>
              <a:r>
                <a:rPr lang="en-US" sz="900" dirty="0">
                  <a:solidFill>
                    <a:srgbClr val="003366"/>
                  </a:solidFill>
                  <a:latin typeface="Helvetica" pitchFamily="34" charset="0"/>
                </a:rPr>
                <a:t>Curriculum </a:t>
              </a:r>
            </a:p>
            <a:p>
              <a:pPr algn="ctr" eaLnBrk="0" hangingPunct="0">
                <a:lnSpc>
                  <a:spcPct val="50000"/>
                </a:lnSpc>
                <a:spcBef>
                  <a:spcPct val="50000"/>
                </a:spcBef>
              </a:pPr>
              <a:r>
                <a:rPr lang="en-US" sz="900" dirty="0">
                  <a:solidFill>
                    <a:srgbClr val="003366"/>
                  </a:solidFill>
                  <a:latin typeface="Helvetica" pitchFamily="34" charset="0"/>
                </a:rPr>
                <a:t>Pedagogy</a:t>
              </a:r>
            </a:p>
          </p:txBody>
        </p:sp>
        <p:sp>
          <p:nvSpPr>
            <p:cNvPr id="9276" name="Text Box 65"/>
            <p:cNvSpPr txBox="1">
              <a:spLocks noChangeArrowheads="1"/>
            </p:cNvSpPr>
            <p:nvPr/>
          </p:nvSpPr>
          <p:spPr bwMode="auto">
            <a:xfrm>
              <a:off x="4668" y="3641"/>
              <a:ext cx="798" cy="101"/>
            </a:xfrm>
            <a:prstGeom prst="rect">
              <a:avLst/>
            </a:prstGeom>
            <a:noFill/>
            <a:ln w="9525">
              <a:noFill/>
              <a:miter lim="800000"/>
              <a:headEnd/>
              <a:tailEnd/>
            </a:ln>
          </p:spPr>
          <p:txBody>
            <a:bodyPr>
              <a:spAutoFit/>
            </a:bodyPr>
            <a:lstStyle/>
            <a:p>
              <a:pPr algn="ctr" eaLnBrk="0" hangingPunct="0">
                <a:lnSpc>
                  <a:spcPct val="50000"/>
                </a:lnSpc>
                <a:spcBef>
                  <a:spcPct val="50000"/>
                </a:spcBef>
              </a:pPr>
              <a:endParaRPr lang="en-US" sz="900" dirty="0">
                <a:solidFill>
                  <a:srgbClr val="003366"/>
                </a:solidFill>
                <a:latin typeface="Helvetica" pitchFamily="34" charset="0"/>
              </a:endParaRPr>
            </a:p>
          </p:txBody>
        </p:sp>
        <p:sp>
          <p:nvSpPr>
            <p:cNvPr id="9277" name="Text Box 66"/>
            <p:cNvSpPr txBox="1">
              <a:spLocks noChangeArrowheads="1"/>
            </p:cNvSpPr>
            <p:nvPr/>
          </p:nvSpPr>
          <p:spPr bwMode="auto">
            <a:xfrm>
              <a:off x="3627" y="2896"/>
              <a:ext cx="667" cy="278"/>
            </a:xfrm>
            <a:prstGeom prst="rect">
              <a:avLst/>
            </a:prstGeom>
            <a:noFill/>
            <a:ln w="9525">
              <a:noFill/>
              <a:miter lim="800000"/>
              <a:headEnd/>
              <a:tailEnd/>
            </a:ln>
          </p:spPr>
          <p:txBody>
            <a:bodyPr>
              <a:spAutoFit/>
            </a:bodyPr>
            <a:lstStyle/>
            <a:p>
              <a:pPr algn="ctr" eaLnBrk="0" hangingPunct="0">
                <a:lnSpc>
                  <a:spcPct val="50000"/>
                </a:lnSpc>
                <a:spcBef>
                  <a:spcPct val="50000"/>
                </a:spcBef>
              </a:pPr>
              <a:endParaRPr lang="en-US" sz="900" dirty="0">
                <a:solidFill>
                  <a:srgbClr val="003366"/>
                </a:solidFill>
                <a:latin typeface="Helvetica" pitchFamily="34" charset="0"/>
              </a:endParaRPr>
            </a:p>
            <a:p>
              <a:pPr algn="ctr" eaLnBrk="0" hangingPunct="0">
                <a:lnSpc>
                  <a:spcPct val="50000"/>
                </a:lnSpc>
                <a:spcBef>
                  <a:spcPct val="50000"/>
                </a:spcBef>
              </a:pPr>
              <a:r>
                <a:rPr lang="en-US" sz="900" dirty="0" smtClean="0">
                  <a:solidFill>
                    <a:srgbClr val="003366"/>
                  </a:solidFill>
                  <a:latin typeface="Helvetica" pitchFamily="34" charset="0"/>
                </a:rPr>
                <a:t>University</a:t>
              </a:r>
              <a:endParaRPr lang="en-US" sz="900" dirty="0">
                <a:solidFill>
                  <a:srgbClr val="003366"/>
                </a:solidFill>
                <a:latin typeface="Helvetica" pitchFamily="34" charset="0"/>
              </a:endParaRPr>
            </a:p>
            <a:p>
              <a:pPr algn="ctr" eaLnBrk="0" hangingPunct="0">
                <a:lnSpc>
                  <a:spcPct val="50000"/>
                </a:lnSpc>
                <a:spcBef>
                  <a:spcPct val="50000"/>
                </a:spcBef>
              </a:pPr>
              <a:r>
                <a:rPr lang="en-US" sz="900" dirty="0">
                  <a:solidFill>
                    <a:srgbClr val="003366"/>
                  </a:solidFill>
                  <a:latin typeface="Helvetica" pitchFamily="34" charset="0"/>
                </a:rPr>
                <a:t>Policies/Service</a:t>
              </a:r>
            </a:p>
          </p:txBody>
        </p:sp>
      </p:grpSp>
      <p:sp>
        <p:nvSpPr>
          <p:cNvPr id="9247" name="Rectangle 67"/>
          <p:cNvSpPr>
            <a:spLocks noChangeArrowheads="1"/>
          </p:cNvSpPr>
          <p:nvPr/>
        </p:nvSpPr>
        <p:spPr bwMode="auto">
          <a:xfrm>
            <a:off x="8077200" y="5867400"/>
            <a:ext cx="828675" cy="433388"/>
          </a:xfrm>
          <a:prstGeom prst="rect">
            <a:avLst/>
          </a:prstGeom>
          <a:noFill/>
          <a:ln w="9525">
            <a:noFill/>
            <a:miter lim="800000"/>
            <a:headEnd/>
            <a:tailEnd/>
          </a:ln>
        </p:spPr>
        <p:txBody>
          <a:bodyPr>
            <a:spAutoFit/>
          </a:bodyPr>
          <a:lstStyle/>
          <a:p>
            <a:pPr eaLnBrk="0" hangingPunct="0">
              <a:lnSpc>
                <a:spcPct val="50000"/>
              </a:lnSpc>
              <a:spcBef>
                <a:spcPct val="50000"/>
              </a:spcBef>
            </a:pPr>
            <a:r>
              <a:rPr lang="en-US" sz="900" dirty="0">
                <a:solidFill>
                  <a:srgbClr val="003366"/>
                </a:solidFill>
                <a:latin typeface="Helvetica" pitchFamily="34" charset="0"/>
              </a:rPr>
              <a:t>Intergroup &amp;</a:t>
            </a:r>
          </a:p>
          <a:p>
            <a:pPr eaLnBrk="0" hangingPunct="0">
              <a:lnSpc>
                <a:spcPct val="50000"/>
              </a:lnSpc>
              <a:spcBef>
                <a:spcPct val="50000"/>
              </a:spcBef>
            </a:pPr>
            <a:r>
              <a:rPr lang="en-US" sz="900" dirty="0">
                <a:solidFill>
                  <a:srgbClr val="003366"/>
                </a:solidFill>
                <a:latin typeface="Helvetica" pitchFamily="34" charset="0"/>
              </a:rPr>
              <a:t>Intragroup</a:t>
            </a:r>
          </a:p>
          <a:p>
            <a:pPr eaLnBrk="0" hangingPunct="0">
              <a:lnSpc>
                <a:spcPct val="50000"/>
              </a:lnSpc>
              <a:spcBef>
                <a:spcPct val="50000"/>
              </a:spcBef>
            </a:pPr>
            <a:r>
              <a:rPr lang="en-US" sz="900" dirty="0">
                <a:solidFill>
                  <a:srgbClr val="003366"/>
                </a:solidFill>
                <a:latin typeface="Helvetica" pitchFamily="34" charset="0"/>
              </a:rPr>
              <a:t>Relations</a:t>
            </a:r>
          </a:p>
        </p:txBody>
      </p:sp>
      <p:sp>
        <p:nvSpPr>
          <p:cNvPr id="9248" name="AutoShape 68"/>
          <p:cNvSpPr>
            <a:spLocks noChangeArrowheads="1"/>
          </p:cNvSpPr>
          <p:nvPr/>
        </p:nvSpPr>
        <p:spPr bwMode="auto">
          <a:xfrm rot="-480000">
            <a:off x="3343275" y="5711825"/>
            <a:ext cx="3092450" cy="657225"/>
          </a:xfrm>
          <a:prstGeom prst="rightArrow">
            <a:avLst>
              <a:gd name="adj1" fmla="val 50000"/>
              <a:gd name="adj2" fmla="val 117633"/>
            </a:avLst>
          </a:prstGeom>
          <a:solidFill>
            <a:srgbClr val="8F96FF"/>
          </a:solidFill>
          <a:ln w="19050">
            <a:solidFill>
              <a:schemeClr val="tx1"/>
            </a:solidFill>
            <a:miter lim="800000"/>
            <a:headEnd/>
            <a:tailEnd/>
          </a:ln>
        </p:spPr>
        <p:txBody>
          <a:bodyPr wrap="none" anchor="ctr"/>
          <a:lstStyle/>
          <a:p>
            <a:endParaRPr lang="en-US" dirty="0">
              <a:solidFill>
                <a:srgbClr val="003366"/>
              </a:solidFill>
            </a:endParaRPr>
          </a:p>
        </p:txBody>
      </p:sp>
      <p:sp>
        <p:nvSpPr>
          <p:cNvPr id="9249" name="AutoShape 69"/>
          <p:cNvSpPr>
            <a:spLocks noChangeArrowheads="1"/>
          </p:cNvSpPr>
          <p:nvPr/>
        </p:nvSpPr>
        <p:spPr bwMode="auto">
          <a:xfrm>
            <a:off x="5172075" y="2400300"/>
            <a:ext cx="85725" cy="177800"/>
          </a:xfrm>
          <a:prstGeom prst="downArrow">
            <a:avLst>
              <a:gd name="adj1" fmla="val 50000"/>
              <a:gd name="adj2" fmla="val 51852"/>
            </a:avLst>
          </a:prstGeom>
          <a:solidFill>
            <a:schemeClr val="accent1"/>
          </a:solidFill>
          <a:ln w="9525">
            <a:solidFill>
              <a:schemeClr val="tx1"/>
            </a:solidFill>
            <a:miter lim="800000"/>
            <a:headEnd/>
            <a:tailEnd/>
          </a:ln>
        </p:spPr>
        <p:txBody>
          <a:bodyPr wrap="none" anchor="ctr"/>
          <a:lstStyle/>
          <a:p>
            <a:endParaRPr lang="en-US" dirty="0">
              <a:solidFill>
                <a:srgbClr val="003366"/>
              </a:solidFill>
            </a:endParaRPr>
          </a:p>
        </p:txBody>
      </p:sp>
      <p:sp>
        <p:nvSpPr>
          <p:cNvPr id="9250" name="AutoShape 70"/>
          <p:cNvSpPr>
            <a:spLocks noChangeArrowheads="1"/>
          </p:cNvSpPr>
          <p:nvPr/>
        </p:nvSpPr>
        <p:spPr bwMode="auto">
          <a:xfrm>
            <a:off x="6276975" y="2381250"/>
            <a:ext cx="85725" cy="177800"/>
          </a:xfrm>
          <a:prstGeom prst="downArrow">
            <a:avLst>
              <a:gd name="adj1" fmla="val 50000"/>
              <a:gd name="adj2" fmla="val 51852"/>
            </a:avLst>
          </a:prstGeom>
          <a:solidFill>
            <a:schemeClr val="accent1"/>
          </a:solidFill>
          <a:ln w="9525">
            <a:solidFill>
              <a:schemeClr val="tx1"/>
            </a:solidFill>
            <a:miter lim="800000"/>
            <a:headEnd/>
            <a:tailEnd/>
          </a:ln>
        </p:spPr>
        <p:txBody>
          <a:bodyPr wrap="none" anchor="ctr"/>
          <a:lstStyle/>
          <a:p>
            <a:endParaRPr lang="en-US" dirty="0">
              <a:solidFill>
                <a:srgbClr val="003366"/>
              </a:solidFill>
            </a:endParaRPr>
          </a:p>
        </p:txBody>
      </p:sp>
      <p:sp>
        <p:nvSpPr>
          <p:cNvPr id="9251" name="AutoShape 71"/>
          <p:cNvSpPr>
            <a:spLocks noChangeArrowheads="1"/>
          </p:cNvSpPr>
          <p:nvPr/>
        </p:nvSpPr>
        <p:spPr bwMode="auto">
          <a:xfrm>
            <a:off x="7543800" y="2390775"/>
            <a:ext cx="85725" cy="177800"/>
          </a:xfrm>
          <a:prstGeom prst="downArrow">
            <a:avLst>
              <a:gd name="adj1" fmla="val 50000"/>
              <a:gd name="adj2" fmla="val 51852"/>
            </a:avLst>
          </a:prstGeom>
          <a:solidFill>
            <a:schemeClr val="accent1"/>
          </a:solidFill>
          <a:ln w="9525">
            <a:solidFill>
              <a:schemeClr val="tx1"/>
            </a:solidFill>
            <a:miter lim="800000"/>
            <a:headEnd/>
            <a:tailEnd/>
          </a:ln>
        </p:spPr>
        <p:txBody>
          <a:bodyPr wrap="none" anchor="ctr"/>
          <a:lstStyle/>
          <a:p>
            <a:endParaRPr lang="en-US" dirty="0">
              <a:solidFill>
                <a:srgbClr val="003366"/>
              </a:solidFill>
            </a:endParaRPr>
          </a:p>
        </p:txBody>
      </p:sp>
      <p:sp>
        <p:nvSpPr>
          <p:cNvPr id="9252" name="AutoShape 72"/>
          <p:cNvSpPr>
            <a:spLocks noChangeArrowheads="1"/>
          </p:cNvSpPr>
          <p:nvPr/>
        </p:nvSpPr>
        <p:spPr bwMode="auto">
          <a:xfrm>
            <a:off x="5543550" y="2838450"/>
            <a:ext cx="85725" cy="177800"/>
          </a:xfrm>
          <a:prstGeom prst="downArrow">
            <a:avLst>
              <a:gd name="adj1" fmla="val 50000"/>
              <a:gd name="adj2" fmla="val 51852"/>
            </a:avLst>
          </a:prstGeom>
          <a:solidFill>
            <a:schemeClr val="accent1"/>
          </a:solidFill>
          <a:ln w="9525">
            <a:solidFill>
              <a:schemeClr val="tx1"/>
            </a:solidFill>
            <a:miter lim="800000"/>
            <a:headEnd/>
            <a:tailEnd/>
          </a:ln>
        </p:spPr>
        <p:txBody>
          <a:bodyPr wrap="none" anchor="ctr"/>
          <a:lstStyle/>
          <a:p>
            <a:endParaRPr lang="en-US" dirty="0">
              <a:solidFill>
                <a:srgbClr val="003366"/>
              </a:solidFill>
            </a:endParaRPr>
          </a:p>
        </p:txBody>
      </p:sp>
      <p:sp>
        <p:nvSpPr>
          <p:cNvPr id="9253" name="AutoShape 73"/>
          <p:cNvSpPr>
            <a:spLocks noChangeArrowheads="1"/>
          </p:cNvSpPr>
          <p:nvPr/>
        </p:nvSpPr>
        <p:spPr bwMode="auto">
          <a:xfrm>
            <a:off x="7038975" y="2838450"/>
            <a:ext cx="85725" cy="177800"/>
          </a:xfrm>
          <a:prstGeom prst="downArrow">
            <a:avLst>
              <a:gd name="adj1" fmla="val 50000"/>
              <a:gd name="adj2" fmla="val 51852"/>
            </a:avLst>
          </a:prstGeom>
          <a:solidFill>
            <a:schemeClr val="accent1"/>
          </a:solidFill>
          <a:ln w="9525">
            <a:solidFill>
              <a:schemeClr val="tx1"/>
            </a:solidFill>
            <a:miter lim="800000"/>
            <a:headEnd/>
            <a:tailEnd/>
          </a:ln>
        </p:spPr>
        <p:txBody>
          <a:bodyPr wrap="none" anchor="ctr"/>
          <a:lstStyle/>
          <a:p>
            <a:endParaRPr lang="en-US" dirty="0">
              <a:solidFill>
                <a:srgbClr val="003366"/>
              </a:solidFill>
            </a:endParaRPr>
          </a:p>
        </p:txBody>
      </p:sp>
      <p:sp>
        <p:nvSpPr>
          <p:cNvPr id="9255" name="Rectangle 76"/>
          <p:cNvSpPr>
            <a:spLocks noChangeArrowheads="1"/>
          </p:cNvSpPr>
          <p:nvPr/>
        </p:nvSpPr>
        <p:spPr bwMode="auto">
          <a:xfrm>
            <a:off x="7940" y="6583363"/>
            <a:ext cx="641350" cy="274637"/>
          </a:xfrm>
          <a:prstGeom prst="rect">
            <a:avLst/>
          </a:prstGeom>
          <a:noFill/>
          <a:ln w="9525">
            <a:noFill/>
            <a:miter lim="800000"/>
            <a:headEnd/>
            <a:tailEnd/>
          </a:ln>
        </p:spPr>
        <p:txBody>
          <a:bodyPr wrap="none">
            <a:spAutoFit/>
          </a:bodyPr>
          <a:lstStyle/>
          <a:p>
            <a:r>
              <a:rPr lang="en-US" sz="1200" b="1" dirty="0"/>
              <a:t>© 2001</a:t>
            </a:r>
          </a:p>
        </p:txBody>
      </p:sp>
      <p:sp>
        <p:nvSpPr>
          <p:cNvPr id="9256" name="Oval 77"/>
          <p:cNvSpPr>
            <a:spLocks noChangeArrowheads="1"/>
          </p:cNvSpPr>
          <p:nvPr/>
        </p:nvSpPr>
        <p:spPr bwMode="auto">
          <a:xfrm>
            <a:off x="1371600" y="3352800"/>
            <a:ext cx="838200" cy="838200"/>
          </a:xfrm>
          <a:prstGeom prst="ellipse">
            <a:avLst/>
          </a:prstGeom>
          <a:solidFill>
            <a:schemeClr val="accent1"/>
          </a:solidFill>
          <a:ln w="9525" algn="ctr">
            <a:solidFill>
              <a:schemeClr val="tx1"/>
            </a:solidFill>
            <a:miter lim="800000"/>
            <a:headEnd/>
            <a:tailEnd/>
          </a:ln>
        </p:spPr>
        <p:txBody>
          <a:bodyPr wrap="none"/>
          <a:lstStyle/>
          <a:p>
            <a:endParaRPr lang="en-US" dirty="0">
              <a:solidFill>
                <a:srgbClr val="003366"/>
              </a:solidFill>
            </a:endParaRPr>
          </a:p>
        </p:txBody>
      </p:sp>
      <p:sp>
        <p:nvSpPr>
          <p:cNvPr id="9257" name="Rectangle 78"/>
          <p:cNvSpPr>
            <a:spLocks noChangeArrowheads="1"/>
          </p:cNvSpPr>
          <p:nvPr/>
        </p:nvSpPr>
        <p:spPr bwMode="auto">
          <a:xfrm>
            <a:off x="1371600" y="3657600"/>
            <a:ext cx="914400" cy="333375"/>
          </a:xfrm>
          <a:prstGeom prst="rect">
            <a:avLst/>
          </a:prstGeom>
          <a:noFill/>
          <a:ln w="9525">
            <a:noFill/>
            <a:miter lim="800000"/>
            <a:headEnd/>
            <a:tailEnd/>
          </a:ln>
        </p:spPr>
        <p:txBody>
          <a:bodyPr>
            <a:spAutoFit/>
          </a:bodyPr>
          <a:lstStyle/>
          <a:p>
            <a:pPr algn="ctr" eaLnBrk="0" hangingPunct="0">
              <a:lnSpc>
                <a:spcPct val="50000"/>
              </a:lnSpc>
              <a:spcBef>
                <a:spcPct val="50000"/>
              </a:spcBef>
            </a:pPr>
            <a:r>
              <a:rPr lang="en-US" sz="1000" dirty="0">
                <a:solidFill>
                  <a:srgbClr val="003366"/>
                </a:solidFill>
                <a:latin typeface="Helvetica" pitchFamily="34" charset="0"/>
              </a:rPr>
              <a:t>External </a:t>
            </a:r>
          </a:p>
          <a:p>
            <a:pPr algn="ctr" eaLnBrk="0" hangingPunct="0">
              <a:lnSpc>
                <a:spcPct val="50000"/>
              </a:lnSpc>
              <a:spcBef>
                <a:spcPct val="50000"/>
              </a:spcBef>
            </a:pPr>
            <a:r>
              <a:rPr lang="en-US" sz="1000" dirty="0">
                <a:solidFill>
                  <a:srgbClr val="003366"/>
                </a:solidFill>
                <a:latin typeface="Helvetica" pitchFamily="34" charset="0"/>
              </a:rPr>
              <a:t>Relations</a:t>
            </a:r>
          </a:p>
        </p:txBody>
      </p:sp>
      <p:sp>
        <p:nvSpPr>
          <p:cNvPr id="9258" name="Oval 79"/>
          <p:cNvSpPr>
            <a:spLocks noChangeArrowheads="1"/>
          </p:cNvSpPr>
          <p:nvPr/>
        </p:nvSpPr>
        <p:spPr bwMode="auto">
          <a:xfrm>
            <a:off x="7239000" y="6019800"/>
            <a:ext cx="838200" cy="838200"/>
          </a:xfrm>
          <a:prstGeom prst="ellipse">
            <a:avLst/>
          </a:prstGeom>
          <a:solidFill>
            <a:schemeClr val="accent1"/>
          </a:solidFill>
          <a:ln w="9525" algn="ctr">
            <a:solidFill>
              <a:schemeClr val="tx1"/>
            </a:solidFill>
            <a:miter lim="800000"/>
            <a:headEnd/>
            <a:tailEnd/>
          </a:ln>
        </p:spPr>
        <p:txBody>
          <a:bodyPr wrap="none"/>
          <a:lstStyle/>
          <a:p>
            <a:endParaRPr lang="en-US" dirty="0">
              <a:solidFill>
                <a:srgbClr val="003366"/>
              </a:solidFill>
            </a:endParaRPr>
          </a:p>
        </p:txBody>
      </p:sp>
      <p:sp>
        <p:nvSpPr>
          <p:cNvPr id="9259" name="Rectangle 80"/>
          <p:cNvSpPr>
            <a:spLocks noChangeArrowheads="1"/>
          </p:cNvSpPr>
          <p:nvPr/>
        </p:nvSpPr>
        <p:spPr bwMode="auto">
          <a:xfrm>
            <a:off x="7239000" y="6324600"/>
            <a:ext cx="914400" cy="333375"/>
          </a:xfrm>
          <a:prstGeom prst="rect">
            <a:avLst/>
          </a:prstGeom>
          <a:noFill/>
          <a:ln w="9525">
            <a:noFill/>
            <a:miter lim="800000"/>
            <a:headEnd/>
            <a:tailEnd/>
          </a:ln>
        </p:spPr>
        <p:txBody>
          <a:bodyPr>
            <a:spAutoFit/>
          </a:bodyPr>
          <a:lstStyle/>
          <a:p>
            <a:pPr algn="ctr" eaLnBrk="0" hangingPunct="0">
              <a:lnSpc>
                <a:spcPct val="50000"/>
              </a:lnSpc>
              <a:spcBef>
                <a:spcPct val="50000"/>
              </a:spcBef>
            </a:pPr>
            <a:r>
              <a:rPr lang="en-US" sz="1000" dirty="0">
                <a:solidFill>
                  <a:srgbClr val="003366"/>
                </a:solidFill>
                <a:latin typeface="Helvetica" pitchFamily="34" charset="0"/>
              </a:rPr>
              <a:t>External </a:t>
            </a:r>
          </a:p>
          <a:p>
            <a:pPr algn="ctr" eaLnBrk="0" hangingPunct="0">
              <a:lnSpc>
                <a:spcPct val="50000"/>
              </a:lnSpc>
              <a:spcBef>
                <a:spcPct val="50000"/>
              </a:spcBef>
            </a:pPr>
            <a:r>
              <a:rPr lang="en-US" sz="1000" dirty="0">
                <a:solidFill>
                  <a:srgbClr val="003366"/>
                </a:solidFill>
                <a:latin typeface="Helvetica" pitchFamily="34" charset="0"/>
              </a:rPr>
              <a:t>Relations</a:t>
            </a:r>
          </a:p>
        </p:txBody>
      </p:sp>
      <p:pic>
        <p:nvPicPr>
          <p:cNvPr id="80" name="Picture 6" descr="Rankin &amp; Associates, Consulting logo."/>
          <p:cNvPicPr>
            <a:picLocks noChangeAspect="1" noChangeArrowheads="1"/>
          </p:cNvPicPr>
          <p:nvPr/>
        </p:nvPicPr>
        <p:blipFill>
          <a:blip r:embed="rId2" r:link="rId3" cstate="print"/>
          <a:srcRect/>
          <a:stretch>
            <a:fillRect/>
          </a:stretch>
        </p:blipFill>
        <p:spPr bwMode="auto">
          <a:xfrm>
            <a:off x="630324" y="6457950"/>
            <a:ext cx="1676400" cy="424920"/>
          </a:xfrm>
          <a:prstGeom prst="rect">
            <a:avLst/>
          </a:prstGeom>
          <a:noFill/>
          <a:ln w="9525">
            <a:noFill/>
            <a:miter lim="800000"/>
            <a:headEnd/>
            <a:tailEnd/>
          </a:ln>
        </p:spPr>
      </p:pic>
    </p:spTree>
    <p:extLst>
      <p:ext uri="{BB962C8B-B14F-4D97-AF65-F5344CB8AC3E}">
        <p14:creationId xmlns:p14="http://schemas.microsoft.com/office/powerpoint/2010/main" val="290091370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600200"/>
            <a:ext cx="7772400" cy="1470025"/>
          </a:xfrm>
        </p:spPr>
        <p:txBody>
          <a:bodyPr/>
          <a:lstStyle/>
          <a:p>
            <a:r>
              <a:rPr lang="en-US" dirty="0" smtClean="0"/>
              <a:t>Recent Climate Research</a:t>
            </a:r>
            <a:br>
              <a:rPr lang="en-US" dirty="0" smtClean="0"/>
            </a:br>
            <a:endParaRPr lang="en-US" sz="2800" dirty="0"/>
          </a:p>
        </p:txBody>
      </p:sp>
      <p:sp>
        <p:nvSpPr>
          <p:cNvPr id="5" name="Subtitle 4"/>
          <p:cNvSpPr>
            <a:spLocks noGrp="1"/>
          </p:cNvSpPr>
          <p:nvPr>
            <p:ph type="subTitle" idx="1"/>
          </p:nvPr>
        </p:nvSpPr>
        <p:spPr>
          <a:xfrm>
            <a:off x="1295400" y="3962400"/>
            <a:ext cx="6858000" cy="1600200"/>
          </a:xfrm>
        </p:spPr>
        <p:txBody>
          <a:bodyPr/>
          <a:lstStyle/>
          <a:p>
            <a:r>
              <a:rPr lang="en-US" dirty="0" smtClean="0">
                <a:solidFill>
                  <a:schemeClr val="bg1"/>
                </a:solidFill>
              </a:rPr>
              <a:t>1999-2014 Campus Climate Assessments</a:t>
            </a:r>
          </a:p>
          <a:p>
            <a:r>
              <a:rPr lang="en-US" dirty="0" smtClean="0">
                <a:solidFill>
                  <a:schemeClr val="bg1"/>
                </a:solidFill>
              </a:rPr>
              <a:t>2010 State of Higher Education for LGBTQ People</a:t>
            </a:r>
          </a:p>
          <a:p>
            <a:r>
              <a:rPr lang="en-US" dirty="0" smtClean="0">
                <a:solidFill>
                  <a:schemeClr val="bg1"/>
                </a:solidFill>
              </a:rPr>
              <a:t>2011 NCAA Student-Athlete Climate Study</a:t>
            </a:r>
          </a:p>
          <a:p>
            <a:r>
              <a:rPr lang="en-US" dirty="0" smtClean="0">
                <a:solidFill>
                  <a:schemeClr val="bg1"/>
                </a:solidFill>
              </a:rPr>
              <a:t>2014 International Athlete Survey</a:t>
            </a:r>
          </a:p>
          <a:p>
            <a:r>
              <a:rPr lang="en-US" dirty="0" smtClean="0">
                <a:solidFill>
                  <a:schemeClr val="bg1"/>
                </a:solidFill>
              </a:rPr>
              <a:t>2015 United States Transgender National Survey</a:t>
            </a:r>
          </a:p>
          <a:p>
            <a:endParaRPr lang="en-US" dirty="0" smtClean="0">
              <a:solidFill>
                <a:schemeClr val="tx1"/>
              </a:solidFill>
            </a:endParaRPr>
          </a:p>
        </p:txBody>
      </p:sp>
    </p:spTree>
    <p:extLst>
      <p:ext uri="{BB962C8B-B14F-4D97-AF65-F5344CB8AC3E}">
        <p14:creationId xmlns:p14="http://schemas.microsoft.com/office/powerpoint/2010/main" val="137996750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Documents and Settings\sxr2\Local Settings\Temporary Internet Files\Content.IE5\K14G48EM\MCMP00224_0000[1].wmf"/>
          <p:cNvPicPr>
            <a:picLocks noChangeAspect="1" noChangeArrowheads="1"/>
          </p:cNvPicPr>
          <p:nvPr/>
        </p:nvPicPr>
        <p:blipFill>
          <a:blip r:embed="rId2" cstate="print"/>
          <a:srcRect/>
          <a:stretch>
            <a:fillRect/>
          </a:stretch>
        </p:blipFill>
        <p:spPr bwMode="auto">
          <a:xfrm>
            <a:off x="647700" y="1284512"/>
            <a:ext cx="8153400" cy="5082115"/>
          </a:xfrm>
          <a:prstGeom prst="rect">
            <a:avLst/>
          </a:prstGeom>
          <a:noFill/>
        </p:spPr>
      </p:pic>
      <p:sp>
        <p:nvSpPr>
          <p:cNvPr id="5" name="TextBox 4"/>
          <p:cNvSpPr txBox="1"/>
          <p:nvPr/>
        </p:nvSpPr>
        <p:spPr>
          <a:xfrm>
            <a:off x="1124184" y="304800"/>
            <a:ext cx="7200433" cy="523220"/>
          </a:xfrm>
          <a:prstGeom prst="rect">
            <a:avLst/>
          </a:prstGeom>
          <a:noFill/>
        </p:spPr>
        <p:txBody>
          <a:bodyPr wrap="none" rtlCol="0">
            <a:spAutoFit/>
          </a:bodyPr>
          <a:lstStyle/>
          <a:p>
            <a:pPr algn="ctr"/>
            <a:r>
              <a:rPr lang="en-US" sz="2800" b="1" dirty="0" smtClean="0"/>
              <a:t>R&amp;A Campus Climate Assessments 1999-2015</a:t>
            </a:r>
            <a:endParaRPr lang="en-US" sz="2800" b="1" dirty="0"/>
          </a:p>
        </p:txBody>
      </p:sp>
      <p:sp>
        <p:nvSpPr>
          <p:cNvPr id="8" name="5-Point Star 7"/>
          <p:cNvSpPr/>
          <p:nvPr/>
        </p:nvSpPr>
        <p:spPr bwMode="auto">
          <a:xfrm>
            <a:off x="7696200" y="34290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9" name="5-Point Star 8"/>
          <p:cNvSpPr/>
          <p:nvPr/>
        </p:nvSpPr>
        <p:spPr bwMode="auto">
          <a:xfrm>
            <a:off x="6096000" y="33528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0" name="5-Point Star 9"/>
          <p:cNvSpPr/>
          <p:nvPr/>
        </p:nvSpPr>
        <p:spPr bwMode="auto">
          <a:xfrm>
            <a:off x="7239000" y="41148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1" name="5-Point Star 10"/>
          <p:cNvSpPr/>
          <p:nvPr/>
        </p:nvSpPr>
        <p:spPr bwMode="auto">
          <a:xfrm>
            <a:off x="7086600" y="44196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3" name="5-Point Star 12"/>
          <p:cNvSpPr/>
          <p:nvPr/>
        </p:nvSpPr>
        <p:spPr bwMode="auto">
          <a:xfrm>
            <a:off x="6019800" y="34290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4" name="5-Point Star 13"/>
          <p:cNvSpPr/>
          <p:nvPr/>
        </p:nvSpPr>
        <p:spPr bwMode="auto">
          <a:xfrm>
            <a:off x="914400" y="37338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5" name="5-Point Star 14"/>
          <p:cNvSpPr/>
          <p:nvPr/>
        </p:nvSpPr>
        <p:spPr bwMode="auto">
          <a:xfrm>
            <a:off x="1981200" y="45720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6" name="5-Point Star 15"/>
          <p:cNvSpPr/>
          <p:nvPr/>
        </p:nvSpPr>
        <p:spPr bwMode="auto">
          <a:xfrm>
            <a:off x="990600" y="39624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7" name="5-Point Star 16"/>
          <p:cNvSpPr/>
          <p:nvPr/>
        </p:nvSpPr>
        <p:spPr bwMode="auto">
          <a:xfrm>
            <a:off x="990600" y="38100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8" name="5-Point Star 17"/>
          <p:cNvSpPr/>
          <p:nvPr/>
        </p:nvSpPr>
        <p:spPr bwMode="auto">
          <a:xfrm>
            <a:off x="762000" y="32004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9" name="5-Point Star 18"/>
          <p:cNvSpPr/>
          <p:nvPr/>
        </p:nvSpPr>
        <p:spPr bwMode="auto">
          <a:xfrm>
            <a:off x="8001000" y="28194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0" name="5-Point Star 19"/>
          <p:cNvSpPr/>
          <p:nvPr/>
        </p:nvSpPr>
        <p:spPr bwMode="auto">
          <a:xfrm>
            <a:off x="4724400" y="25908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1" name="5-Point Star 20"/>
          <p:cNvSpPr/>
          <p:nvPr/>
        </p:nvSpPr>
        <p:spPr bwMode="auto">
          <a:xfrm>
            <a:off x="5029200" y="22860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2" name="5-Point Star 21"/>
          <p:cNvSpPr/>
          <p:nvPr/>
        </p:nvSpPr>
        <p:spPr bwMode="auto">
          <a:xfrm>
            <a:off x="1143000" y="21336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3" name="5-Point Star 22"/>
          <p:cNvSpPr/>
          <p:nvPr/>
        </p:nvSpPr>
        <p:spPr bwMode="auto">
          <a:xfrm>
            <a:off x="1219200" y="16764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4" name="5-Point Star 23"/>
          <p:cNvSpPr/>
          <p:nvPr/>
        </p:nvSpPr>
        <p:spPr bwMode="auto">
          <a:xfrm>
            <a:off x="7162800" y="31242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5" name="5-Point Star 24"/>
          <p:cNvSpPr/>
          <p:nvPr/>
        </p:nvSpPr>
        <p:spPr bwMode="auto">
          <a:xfrm>
            <a:off x="838200" y="35052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6" name="5-Point Star 25"/>
          <p:cNvSpPr/>
          <p:nvPr/>
        </p:nvSpPr>
        <p:spPr bwMode="auto">
          <a:xfrm>
            <a:off x="4800600" y="22098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7" name="5-Point Star 26"/>
          <p:cNvSpPr/>
          <p:nvPr/>
        </p:nvSpPr>
        <p:spPr bwMode="auto">
          <a:xfrm>
            <a:off x="7543800" y="32004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8" name="5-Point Star 27"/>
          <p:cNvSpPr/>
          <p:nvPr/>
        </p:nvSpPr>
        <p:spPr bwMode="auto">
          <a:xfrm>
            <a:off x="7391400" y="32004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9" name="5-Point Star 28"/>
          <p:cNvSpPr/>
          <p:nvPr/>
        </p:nvSpPr>
        <p:spPr bwMode="auto">
          <a:xfrm>
            <a:off x="7848600" y="32766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0" name="5-Point Star 29"/>
          <p:cNvSpPr/>
          <p:nvPr/>
        </p:nvSpPr>
        <p:spPr bwMode="auto">
          <a:xfrm>
            <a:off x="7620000" y="31242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1" name="5-Point Star 30"/>
          <p:cNvSpPr/>
          <p:nvPr/>
        </p:nvSpPr>
        <p:spPr bwMode="auto">
          <a:xfrm>
            <a:off x="7772400" y="35052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2" name="5-Point Star 31"/>
          <p:cNvSpPr/>
          <p:nvPr/>
        </p:nvSpPr>
        <p:spPr bwMode="auto">
          <a:xfrm>
            <a:off x="7543800" y="25146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3" name="5-Point Star 32"/>
          <p:cNvSpPr/>
          <p:nvPr/>
        </p:nvSpPr>
        <p:spPr bwMode="auto">
          <a:xfrm>
            <a:off x="5562600" y="32766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4" name="5-Point Star 33"/>
          <p:cNvSpPr/>
          <p:nvPr/>
        </p:nvSpPr>
        <p:spPr bwMode="auto">
          <a:xfrm>
            <a:off x="990600" y="54102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5" name="5-Point Star 34"/>
          <p:cNvSpPr/>
          <p:nvPr/>
        </p:nvSpPr>
        <p:spPr bwMode="auto">
          <a:xfrm>
            <a:off x="7467600" y="41910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6" name="5-Point Star 35"/>
          <p:cNvSpPr/>
          <p:nvPr/>
        </p:nvSpPr>
        <p:spPr bwMode="auto">
          <a:xfrm>
            <a:off x="2819400" y="27432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7" name="5-Point Star 36"/>
          <p:cNvSpPr/>
          <p:nvPr/>
        </p:nvSpPr>
        <p:spPr bwMode="auto">
          <a:xfrm>
            <a:off x="3886200" y="22098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8" name="5-Point Star 37"/>
          <p:cNvSpPr/>
          <p:nvPr/>
        </p:nvSpPr>
        <p:spPr bwMode="auto">
          <a:xfrm>
            <a:off x="7848600" y="28194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39" name="5-Point Star 38"/>
          <p:cNvSpPr/>
          <p:nvPr/>
        </p:nvSpPr>
        <p:spPr bwMode="auto">
          <a:xfrm>
            <a:off x="914400" y="22860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0" name="5-Point Star 39"/>
          <p:cNvSpPr/>
          <p:nvPr/>
        </p:nvSpPr>
        <p:spPr bwMode="auto">
          <a:xfrm>
            <a:off x="914400" y="21336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1" name="5-Point Star 40"/>
          <p:cNvSpPr/>
          <p:nvPr/>
        </p:nvSpPr>
        <p:spPr bwMode="auto">
          <a:xfrm>
            <a:off x="1219200" y="25146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2" name="5-Point Star 41"/>
          <p:cNvSpPr/>
          <p:nvPr/>
        </p:nvSpPr>
        <p:spPr bwMode="auto">
          <a:xfrm>
            <a:off x="7848600" y="23622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3" name="5-Point Star 42"/>
          <p:cNvSpPr/>
          <p:nvPr/>
        </p:nvSpPr>
        <p:spPr bwMode="auto">
          <a:xfrm>
            <a:off x="8077200" y="23622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4" name="5-Point Star 43"/>
          <p:cNvSpPr/>
          <p:nvPr/>
        </p:nvSpPr>
        <p:spPr bwMode="auto">
          <a:xfrm>
            <a:off x="8001000" y="26670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5" name="5-Point Star 44"/>
          <p:cNvSpPr/>
          <p:nvPr/>
        </p:nvSpPr>
        <p:spPr bwMode="auto">
          <a:xfrm>
            <a:off x="7467600" y="26670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6" name="5-Point Star 45"/>
          <p:cNvSpPr/>
          <p:nvPr/>
        </p:nvSpPr>
        <p:spPr bwMode="auto">
          <a:xfrm>
            <a:off x="7315200" y="27432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7" name="5-Point Star 46"/>
          <p:cNvSpPr/>
          <p:nvPr/>
        </p:nvSpPr>
        <p:spPr bwMode="auto">
          <a:xfrm>
            <a:off x="7543800" y="31242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8" name="5-Point Star 47"/>
          <p:cNvSpPr/>
          <p:nvPr/>
        </p:nvSpPr>
        <p:spPr bwMode="auto">
          <a:xfrm>
            <a:off x="7848600" y="31242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49" name="5-Point Star 48"/>
          <p:cNvSpPr/>
          <p:nvPr/>
        </p:nvSpPr>
        <p:spPr bwMode="auto">
          <a:xfrm>
            <a:off x="4038600" y="19050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0" name="5-Point Star 49"/>
          <p:cNvSpPr/>
          <p:nvPr/>
        </p:nvSpPr>
        <p:spPr bwMode="auto">
          <a:xfrm>
            <a:off x="3733800" y="18288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1" name="5-Point Star 50"/>
          <p:cNvSpPr/>
          <p:nvPr/>
        </p:nvSpPr>
        <p:spPr bwMode="auto">
          <a:xfrm>
            <a:off x="3886200" y="19812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2" name="5-Point Star 51"/>
          <p:cNvSpPr/>
          <p:nvPr/>
        </p:nvSpPr>
        <p:spPr bwMode="auto">
          <a:xfrm>
            <a:off x="4267200" y="21336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3" name="5-Point Star 52"/>
          <p:cNvSpPr/>
          <p:nvPr/>
        </p:nvSpPr>
        <p:spPr bwMode="auto">
          <a:xfrm>
            <a:off x="3810000" y="20574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4" name="5-Point Star 53"/>
          <p:cNvSpPr/>
          <p:nvPr/>
        </p:nvSpPr>
        <p:spPr bwMode="auto">
          <a:xfrm>
            <a:off x="4038600" y="21336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5" name="5-Point Star 54"/>
          <p:cNvSpPr/>
          <p:nvPr/>
        </p:nvSpPr>
        <p:spPr bwMode="auto">
          <a:xfrm>
            <a:off x="4267200" y="19812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6" name="5-Point Star 55"/>
          <p:cNvSpPr/>
          <p:nvPr/>
        </p:nvSpPr>
        <p:spPr bwMode="auto">
          <a:xfrm>
            <a:off x="3733800" y="20574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7" name="5-Point Star 56"/>
          <p:cNvSpPr/>
          <p:nvPr/>
        </p:nvSpPr>
        <p:spPr bwMode="auto">
          <a:xfrm>
            <a:off x="4114800" y="20574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8" name="5-Point Star 57"/>
          <p:cNvSpPr/>
          <p:nvPr/>
        </p:nvSpPr>
        <p:spPr bwMode="auto">
          <a:xfrm>
            <a:off x="4191000" y="22098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59" name="5-Point Star 58"/>
          <p:cNvSpPr/>
          <p:nvPr/>
        </p:nvSpPr>
        <p:spPr bwMode="auto">
          <a:xfrm>
            <a:off x="7467600" y="30480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60" name="5-Point Star 59"/>
          <p:cNvSpPr/>
          <p:nvPr/>
        </p:nvSpPr>
        <p:spPr bwMode="auto">
          <a:xfrm>
            <a:off x="7620000" y="25908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61" name="5-Point Star 60"/>
          <p:cNvSpPr/>
          <p:nvPr/>
        </p:nvSpPr>
        <p:spPr bwMode="auto">
          <a:xfrm>
            <a:off x="7467600" y="40386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62" name="5-Point Star 61"/>
          <p:cNvSpPr/>
          <p:nvPr/>
        </p:nvSpPr>
        <p:spPr bwMode="auto">
          <a:xfrm>
            <a:off x="4953000" y="25146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63" name="5-Point Star 62"/>
          <p:cNvSpPr/>
          <p:nvPr/>
        </p:nvSpPr>
        <p:spPr bwMode="auto">
          <a:xfrm>
            <a:off x="6553200" y="32766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64" name="5-Point Star 63"/>
          <p:cNvSpPr/>
          <p:nvPr/>
        </p:nvSpPr>
        <p:spPr bwMode="auto">
          <a:xfrm>
            <a:off x="5257800" y="2438400"/>
            <a:ext cx="76200" cy="152400"/>
          </a:xfrm>
          <a:prstGeom prst="star5">
            <a:avLst/>
          </a:prstGeom>
          <a:solidFill>
            <a:schemeClr val="accent2"/>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65" name="5-Point Star 64"/>
          <p:cNvSpPr/>
          <p:nvPr/>
        </p:nvSpPr>
        <p:spPr bwMode="auto">
          <a:xfrm>
            <a:off x="5486400" y="25146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66" name="5-Point Star 65"/>
          <p:cNvSpPr/>
          <p:nvPr/>
        </p:nvSpPr>
        <p:spPr bwMode="auto">
          <a:xfrm>
            <a:off x="5638800" y="26670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67" name="5-Point Star 66"/>
          <p:cNvSpPr/>
          <p:nvPr/>
        </p:nvSpPr>
        <p:spPr bwMode="auto">
          <a:xfrm>
            <a:off x="5334000" y="26670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68" name="5-Point Star 67"/>
          <p:cNvSpPr/>
          <p:nvPr/>
        </p:nvSpPr>
        <p:spPr bwMode="auto">
          <a:xfrm>
            <a:off x="5486400" y="24384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69" name="5-Point Star 68"/>
          <p:cNvSpPr/>
          <p:nvPr/>
        </p:nvSpPr>
        <p:spPr bwMode="auto">
          <a:xfrm>
            <a:off x="5410200" y="23622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0" name="5-Point Star 69"/>
          <p:cNvSpPr/>
          <p:nvPr/>
        </p:nvSpPr>
        <p:spPr bwMode="auto">
          <a:xfrm>
            <a:off x="5486400" y="27432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1" name="5-Point Star 70"/>
          <p:cNvSpPr/>
          <p:nvPr/>
        </p:nvSpPr>
        <p:spPr bwMode="auto">
          <a:xfrm>
            <a:off x="5638800" y="28194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2" name="5-Point Star 71"/>
          <p:cNvSpPr/>
          <p:nvPr/>
        </p:nvSpPr>
        <p:spPr bwMode="auto">
          <a:xfrm flipV="1">
            <a:off x="5334000" y="2590800"/>
            <a:ext cx="76200" cy="762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3" name="5-Point Star 72"/>
          <p:cNvSpPr/>
          <p:nvPr/>
        </p:nvSpPr>
        <p:spPr bwMode="auto">
          <a:xfrm>
            <a:off x="5715000" y="25146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4" name="5-Point Star 73"/>
          <p:cNvSpPr/>
          <p:nvPr/>
        </p:nvSpPr>
        <p:spPr bwMode="auto">
          <a:xfrm>
            <a:off x="5257800" y="24384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5" name="5-Point Star 74"/>
          <p:cNvSpPr/>
          <p:nvPr/>
        </p:nvSpPr>
        <p:spPr bwMode="auto">
          <a:xfrm>
            <a:off x="5410200" y="28194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6" name="5-Point Star 75"/>
          <p:cNvSpPr/>
          <p:nvPr/>
        </p:nvSpPr>
        <p:spPr bwMode="auto">
          <a:xfrm>
            <a:off x="3276600" y="27432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7" name="5-Point Star 76"/>
          <p:cNvSpPr/>
          <p:nvPr/>
        </p:nvSpPr>
        <p:spPr bwMode="auto">
          <a:xfrm>
            <a:off x="7391400" y="32766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8" name="5-Point Star 77"/>
          <p:cNvSpPr/>
          <p:nvPr/>
        </p:nvSpPr>
        <p:spPr bwMode="auto">
          <a:xfrm>
            <a:off x="6934200" y="32004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9" name="5-Point Star 78"/>
          <p:cNvSpPr/>
          <p:nvPr/>
        </p:nvSpPr>
        <p:spPr bwMode="auto">
          <a:xfrm>
            <a:off x="7162800" y="33528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0" name="5-Point Star 79"/>
          <p:cNvSpPr/>
          <p:nvPr/>
        </p:nvSpPr>
        <p:spPr bwMode="auto">
          <a:xfrm>
            <a:off x="3733800" y="22098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1" name="5-Point Star 80"/>
          <p:cNvSpPr/>
          <p:nvPr/>
        </p:nvSpPr>
        <p:spPr bwMode="auto">
          <a:xfrm>
            <a:off x="6172200" y="28956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2" name="5-Point Star 81"/>
          <p:cNvSpPr/>
          <p:nvPr/>
        </p:nvSpPr>
        <p:spPr bwMode="auto">
          <a:xfrm>
            <a:off x="6629400" y="46482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3" name="5-Point Star 82"/>
          <p:cNvSpPr/>
          <p:nvPr/>
        </p:nvSpPr>
        <p:spPr bwMode="auto">
          <a:xfrm>
            <a:off x="4038600" y="37338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4" name="5-Point Star 83"/>
          <p:cNvSpPr/>
          <p:nvPr/>
        </p:nvSpPr>
        <p:spPr bwMode="auto">
          <a:xfrm>
            <a:off x="6553200" y="35052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5" name="5-Point Star 84"/>
          <p:cNvSpPr/>
          <p:nvPr/>
        </p:nvSpPr>
        <p:spPr bwMode="auto">
          <a:xfrm>
            <a:off x="1447800" y="23622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6" name="5-Point Star 85"/>
          <p:cNvSpPr/>
          <p:nvPr/>
        </p:nvSpPr>
        <p:spPr bwMode="auto">
          <a:xfrm>
            <a:off x="6324600" y="41910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7" name="5-Point Star 86"/>
          <p:cNvSpPr/>
          <p:nvPr/>
        </p:nvSpPr>
        <p:spPr bwMode="auto">
          <a:xfrm>
            <a:off x="3886200" y="49530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8" name="5-Point Star 87"/>
          <p:cNvSpPr/>
          <p:nvPr/>
        </p:nvSpPr>
        <p:spPr bwMode="auto">
          <a:xfrm>
            <a:off x="2286000" y="42672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89" name="5-Point Star 88"/>
          <p:cNvSpPr/>
          <p:nvPr/>
        </p:nvSpPr>
        <p:spPr bwMode="auto">
          <a:xfrm>
            <a:off x="7543800" y="34290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90" name="5-Point Star 89"/>
          <p:cNvSpPr/>
          <p:nvPr/>
        </p:nvSpPr>
        <p:spPr bwMode="auto">
          <a:xfrm>
            <a:off x="2209800" y="25146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91" name="5-Point Star 90"/>
          <p:cNvSpPr/>
          <p:nvPr/>
        </p:nvSpPr>
        <p:spPr bwMode="auto">
          <a:xfrm>
            <a:off x="5181600" y="51816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92" name="5-Point Star 91"/>
          <p:cNvSpPr/>
          <p:nvPr/>
        </p:nvSpPr>
        <p:spPr bwMode="auto">
          <a:xfrm>
            <a:off x="5638800" y="48768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93" name="5-Point Star 92"/>
          <p:cNvSpPr/>
          <p:nvPr/>
        </p:nvSpPr>
        <p:spPr bwMode="auto">
          <a:xfrm>
            <a:off x="5105400" y="37338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94" name="5-Point Star 93"/>
          <p:cNvSpPr/>
          <p:nvPr/>
        </p:nvSpPr>
        <p:spPr bwMode="auto">
          <a:xfrm>
            <a:off x="2743200" y="43434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95" name="5-Point Star 94"/>
          <p:cNvSpPr/>
          <p:nvPr/>
        </p:nvSpPr>
        <p:spPr bwMode="auto">
          <a:xfrm>
            <a:off x="3810000" y="25908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96" name="5-Point Star 95"/>
          <p:cNvSpPr/>
          <p:nvPr/>
        </p:nvSpPr>
        <p:spPr bwMode="auto">
          <a:xfrm>
            <a:off x="1600200" y="17526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97" name="5-Point Star 96"/>
          <p:cNvSpPr/>
          <p:nvPr/>
        </p:nvSpPr>
        <p:spPr bwMode="auto">
          <a:xfrm>
            <a:off x="3048000" y="34290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98" name="5-Point Star 97"/>
          <p:cNvSpPr/>
          <p:nvPr/>
        </p:nvSpPr>
        <p:spPr bwMode="auto">
          <a:xfrm>
            <a:off x="7696200" y="27432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99" name="5-Point Star 98"/>
          <p:cNvSpPr/>
          <p:nvPr/>
        </p:nvSpPr>
        <p:spPr bwMode="auto">
          <a:xfrm>
            <a:off x="7162800" y="46482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00" name="5-Point Star 99"/>
          <p:cNvSpPr/>
          <p:nvPr/>
        </p:nvSpPr>
        <p:spPr bwMode="auto">
          <a:xfrm>
            <a:off x="6934200" y="41148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01" name="5-Point Star 100"/>
          <p:cNvSpPr/>
          <p:nvPr/>
        </p:nvSpPr>
        <p:spPr bwMode="auto">
          <a:xfrm>
            <a:off x="1295400" y="22860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02" name="5-Point Star 101"/>
          <p:cNvSpPr/>
          <p:nvPr/>
        </p:nvSpPr>
        <p:spPr bwMode="auto">
          <a:xfrm>
            <a:off x="1447800" y="24384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03" name="5-Point Star 102"/>
          <p:cNvSpPr/>
          <p:nvPr/>
        </p:nvSpPr>
        <p:spPr bwMode="auto">
          <a:xfrm>
            <a:off x="2971800" y="28956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04" name="5-Point Star 103"/>
          <p:cNvSpPr/>
          <p:nvPr/>
        </p:nvSpPr>
        <p:spPr bwMode="auto">
          <a:xfrm>
            <a:off x="6705600" y="34290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05" name="5-Point Star 104"/>
          <p:cNvSpPr/>
          <p:nvPr/>
        </p:nvSpPr>
        <p:spPr bwMode="auto">
          <a:xfrm>
            <a:off x="6781800" y="48006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06" name="5-Point Star 105"/>
          <p:cNvSpPr/>
          <p:nvPr/>
        </p:nvSpPr>
        <p:spPr bwMode="auto">
          <a:xfrm>
            <a:off x="5257800" y="38862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07" name="5-Point Star 106"/>
          <p:cNvSpPr/>
          <p:nvPr/>
        </p:nvSpPr>
        <p:spPr bwMode="auto">
          <a:xfrm>
            <a:off x="5103876" y="39624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08" name="5-Point Star 107"/>
          <p:cNvSpPr/>
          <p:nvPr/>
        </p:nvSpPr>
        <p:spPr bwMode="auto">
          <a:xfrm>
            <a:off x="8001000" y="29718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09" name="5-Point Star 108"/>
          <p:cNvSpPr/>
          <p:nvPr/>
        </p:nvSpPr>
        <p:spPr bwMode="auto">
          <a:xfrm>
            <a:off x="4800600" y="309372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10" name="5-Point Star 109"/>
          <p:cNvSpPr/>
          <p:nvPr/>
        </p:nvSpPr>
        <p:spPr bwMode="auto">
          <a:xfrm>
            <a:off x="4953000" y="324612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11" name="5-Point Star 110"/>
          <p:cNvSpPr/>
          <p:nvPr/>
        </p:nvSpPr>
        <p:spPr bwMode="auto">
          <a:xfrm>
            <a:off x="5154168" y="31242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12" name="5-Point Star 111"/>
          <p:cNvSpPr/>
          <p:nvPr/>
        </p:nvSpPr>
        <p:spPr bwMode="auto">
          <a:xfrm>
            <a:off x="914400" y="33528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13" name="5-Point Star 112"/>
          <p:cNvSpPr/>
          <p:nvPr/>
        </p:nvSpPr>
        <p:spPr bwMode="auto">
          <a:xfrm>
            <a:off x="1066800" y="35052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14" name="5-Point Star 113"/>
          <p:cNvSpPr/>
          <p:nvPr/>
        </p:nvSpPr>
        <p:spPr bwMode="auto">
          <a:xfrm>
            <a:off x="762000" y="28956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15" name="5-Point Star 114"/>
          <p:cNvSpPr/>
          <p:nvPr/>
        </p:nvSpPr>
        <p:spPr bwMode="auto">
          <a:xfrm>
            <a:off x="914400" y="316992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16" name="5-Point Star 115"/>
          <p:cNvSpPr/>
          <p:nvPr/>
        </p:nvSpPr>
        <p:spPr bwMode="auto">
          <a:xfrm>
            <a:off x="1124184" y="38862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17" name="5-Point Star 116"/>
          <p:cNvSpPr/>
          <p:nvPr/>
        </p:nvSpPr>
        <p:spPr bwMode="auto">
          <a:xfrm>
            <a:off x="1309241" y="41148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18" name="5-Point Star 117"/>
          <p:cNvSpPr/>
          <p:nvPr/>
        </p:nvSpPr>
        <p:spPr bwMode="auto">
          <a:xfrm>
            <a:off x="895584" y="37338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19" name="5-Point Star 118"/>
          <p:cNvSpPr/>
          <p:nvPr/>
        </p:nvSpPr>
        <p:spPr bwMode="auto">
          <a:xfrm>
            <a:off x="838200" y="36576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20" name="5-Point Star 119"/>
          <p:cNvSpPr/>
          <p:nvPr/>
        </p:nvSpPr>
        <p:spPr bwMode="auto">
          <a:xfrm>
            <a:off x="1116254" y="22860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21" name="5-Point Star 120"/>
          <p:cNvSpPr/>
          <p:nvPr/>
        </p:nvSpPr>
        <p:spPr bwMode="auto">
          <a:xfrm>
            <a:off x="7010400" y="4582886"/>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22" name="5-Point Star 121"/>
          <p:cNvSpPr/>
          <p:nvPr/>
        </p:nvSpPr>
        <p:spPr bwMode="auto">
          <a:xfrm>
            <a:off x="7848600" y="28956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23" name="5-Point Star 122"/>
          <p:cNvSpPr/>
          <p:nvPr/>
        </p:nvSpPr>
        <p:spPr bwMode="auto">
          <a:xfrm>
            <a:off x="8139559" y="2650671"/>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24" name="5-Point Star 123"/>
          <p:cNvSpPr/>
          <p:nvPr/>
        </p:nvSpPr>
        <p:spPr bwMode="auto">
          <a:xfrm>
            <a:off x="7010400" y="324612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25" name="5-Point Star 124"/>
          <p:cNvSpPr/>
          <p:nvPr/>
        </p:nvSpPr>
        <p:spPr bwMode="auto">
          <a:xfrm>
            <a:off x="7761514" y="3224349"/>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26" name="5-Point Star 125"/>
          <p:cNvSpPr/>
          <p:nvPr/>
        </p:nvSpPr>
        <p:spPr bwMode="auto">
          <a:xfrm>
            <a:off x="5001768" y="367317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27" name="5-Point Star 126"/>
          <p:cNvSpPr/>
          <p:nvPr/>
        </p:nvSpPr>
        <p:spPr bwMode="auto">
          <a:xfrm>
            <a:off x="5029200" y="3912656"/>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28" name="5-Point Star 127"/>
          <p:cNvSpPr/>
          <p:nvPr/>
        </p:nvSpPr>
        <p:spPr bwMode="auto">
          <a:xfrm>
            <a:off x="963854" y="24384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29" name="5-Point Star 128"/>
          <p:cNvSpPr/>
          <p:nvPr/>
        </p:nvSpPr>
        <p:spPr bwMode="auto">
          <a:xfrm>
            <a:off x="6781800" y="3295469"/>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30" name="5-Point Star 129"/>
          <p:cNvSpPr/>
          <p:nvPr/>
        </p:nvSpPr>
        <p:spPr bwMode="auto">
          <a:xfrm>
            <a:off x="6172200" y="35814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31" name="5-Point Star 130"/>
          <p:cNvSpPr/>
          <p:nvPr/>
        </p:nvSpPr>
        <p:spPr bwMode="auto">
          <a:xfrm>
            <a:off x="7162800" y="301244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32" name="5-Point Star 131"/>
          <p:cNvSpPr/>
          <p:nvPr/>
        </p:nvSpPr>
        <p:spPr bwMode="auto">
          <a:xfrm>
            <a:off x="7162800" y="41910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33" name="5-Point Star 132"/>
          <p:cNvSpPr/>
          <p:nvPr/>
        </p:nvSpPr>
        <p:spPr bwMode="auto">
          <a:xfrm>
            <a:off x="6553200" y="48006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34" name="5-Point Star 133"/>
          <p:cNvSpPr/>
          <p:nvPr/>
        </p:nvSpPr>
        <p:spPr bwMode="auto">
          <a:xfrm>
            <a:off x="6781800" y="316992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35" name="5-Point Star 134"/>
          <p:cNvSpPr/>
          <p:nvPr/>
        </p:nvSpPr>
        <p:spPr bwMode="auto">
          <a:xfrm>
            <a:off x="7620000" y="3290389"/>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36" name="5-Point Star 135"/>
          <p:cNvSpPr/>
          <p:nvPr/>
        </p:nvSpPr>
        <p:spPr bwMode="auto">
          <a:xfrm>
            <a:off x="8153400" y="29718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37" name="5-Point Star 136"/>
          <p:cNvSpPr/>
          <p:nvPr/>
        </p:nvSpPr>
        <p:spPr bwMode="auto">
          <a:xfrm>
            <a:off x="3962400" y="2743200"/>
            <a:ext cx="152400" cy="152400"/>
          </a:xfrm>
          <a:prstGeom prst="star5">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 name="TextBox 1"/>
          <p:cNvSpPr txBox="1"/>
          <p:nvPr/>
        </p:nvSpPr>
        <p:spPr>
          <a:xfrm>
            <a:off x="40287" y="6395954"/>
            <a:ext cx="4074513" cy="400110"/>
          </a:xfrm>
          <a:prstGeom prst="rect">
            <a:avLst/>
          </a:prstGeom>
          <a:noFill/>
        </p:spPr>
        <p:txBody>
          <a:bodyPr wrap="none" rtlCol="0">
            <a:spAutoFit/>
          </a:bodyPr>
          <a:lstStyle/>
          <a:p>
            <a:r>
              <a:rPr lang="en-US" sz="2000" dirty="0" smtClean="0"/>
              <a:t>Source:  www. rankin-consulting.com</a:t>
            </a:r>
            <a:endParaRPr lang="en-US" sz="2000" dirty="0"/>
          </a:p>
        </p:txBody>
      </p:sp>
    </p:spTree>
    <p:extLst>
      <p:ext uri="{BB962C8B-B14F-4D97-AF65-F5344CB8AC3E}">
        <p14:creationId xmlns:p14="http://schemas.microsoft.com/office/powerpoint/2010/main" val="954932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grpSp>
        <p:nvGrpSpPr>
          <p:cNvPr id="2" name="Group 2065"/>
          <p:cNvGrpSpPr>
            <a:grpSpLocks/>
          </p:cNvGrpSpPr>
          <p:nvPr/>
        </p:nvGrpSpPr>
        <p:grpSpPr bwMode="auto">
          <a:xfrm>
            <a:off x="2286000" y="3086100"/>
            <a:ext cx="0" cy="0"/>
            <a:chOff x="0" y="411"/>
            <a:chExt cx="0" cy="0"/>
          </a:xfrm>
        </p:grpSpPr>
        <p:sp>
          <p:nvSpPr>
            <p:cNvPr id="14340" name="Rectangle 2062"/>
            <p:cNvSpPr>
              <a:spLocks noChangeArrowheads="1"/>
            </p:cNvSpPr>
            <p:nvPr/>
          </p:nvSpPr>
          <p:spPr bwMode="auto">
            <a:xfrm>
              <a:off x="0" y="411"/>
              <a:ext cx="0" cy="0"/>
            </a:xfrm>
            <a:prstGeom prst="rect">
              <a:avLst/>
            </a:prstGeom>
            <a:noFill/>
            <a:ln w="9525">
              <a:noFill/>
              <a:miter lim="800000"/>
              <a:headEnd/>
              <a:tailEnd/>
            </a:ln>
          </p:spPr>
          <p:txBody>
            <a:bodyPr>
              <a:spAutoFit/>
            </a:bodyPr>
            <a:lstStyle/>
            <a:p>
              <a:pPr eaLnBrk="0" hangingPunct="0"/>
              <a:endParaRPr lang="en-US" dirty="0"/>
            </a:p>
          </p:txBody>
        </p:sp>
        <p:sp>
          <p:nvSpPr>
            <p:cNvPr id="14341" name="Rectangle 2064"/>
            <p:cNvSpPr>
              <a:spLocks noChangeArrowheads="1"/>
            </p:cNvSpPr>
            <p:nvPr/>
          </p:nvSpPr>
          <p:spPr bwMode="auto">
            <a:xfrm>
              <a:off x="0" y="411"/>
              <a:ext cx="0" cy="0"/>
            </a:xfrm>
            <a:prstGeom prst="rect">
              <a:avLst/>
            </a:prstGeom>
            <a:noFill/>
            <a:ln w="9525">
              <a:noFill/>
              <a:miter lim="800000"/>
              <a:headEnd/>
              <a:tailEnd/>
            </a:ln>
          </p:spPr>
          <p:txBody>
            <a:bodyPr>
              <a:spAutoFit/>
            </a:bodyPr>
            <a:lstStyle/>
            <a:p>
              <a:pPr eaLnBrk="0" hangingPunct="0"/>
              <a:endParaRPr lang="en-US" dirty="0"/>
            </a:p>
          </p:txBody>
        </p:sp>
      </p:grpSp>
      <p:pic>
        <p:nvPicPr>
          <p:cNvPr id="14339" name="Picture 1" descr="C:\Documents and Settings\sxr2\My Documents\Publications\2009\2008 Campus Climate Project\Report cover and pix\shereport.jpg"/>
          <p:cNvPicPr>
            <a:picLocks noChangeAspect="1" noChangeArrowheads="1"/>
          </p:cNvPicPr>
          <p:nvPr/>
        </p:nvPicPr>
        <p:blipFill>
          <a:blip r:embed="rId3" cstate="print"/>
          <a:srcRect/>
          <a:stretch>
            <a:fillRect/>
          </a:stretch>
        </p:blipFill>
        <p:spPr bwMode="auto">
          <a:xfrm>
            <a:off x="2590800" y="838200"/>
            <a:ext cx="4114800" cy="5362184"/>
          </a:xfrm>
          <a:prstGeom prst="rect">
            <a:avLst/>
          </a:prstGeom>
          <a:noFill/>
          <a:ln w="9525">
            <a:noFill/>
            <a:miter lim="800000"/>
            <a:headEnd/>
            <a:tailEnd/>
          </a:ln>
        </p:spPr>
      </p:pic>
    </p:spTree>
    <p:extLst>
      <p:ext uri="{BB962C8B-B14F-4D97-AF65-F5344CB8AC3E}">
        <p14:creationId xmlns:p14="http://schemas.microsoft.com/office/powerpoint/2010/main" val="34885045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9635" name="Content Placeholder 2"/>
          <p:cNvSpPr>
            <a:spLocks noGrp="1"/>
          </p:cNvSpPr>
          <p:nvPr>
            <p:ph idx="1"/>
          </p:nvPr>
        </p:nvSpPr>
        <p:spPr>
          <a:xfrm>
            <a:off x="762000" y="1981200"/>
            <a:ext cx="7772400" cy="3352800"/>
          </a:xfrm>
        </p:spPr>
        <p:txBody>
          <a:bodyPr/>
          <a:lstStyle/>
          <a:p>
            <a:pPr>
              <a:buNone/>
            </a:pPr>
            <a:r>
              <a:rPr lang="en-US" dirty="0" smtClean="0"/>
              <a:t>   Respondents seriously considered leaving their institution due to the challenging climate</a:t>
            </a:r>
            <a:r>
              <a:rPr lang="en-US" sz="2400" dirty="0" smtClean="0"/>
              <a:t>:</a:t>
            </a:r>
          </a:p>
          <a:p>
            <a:pPr>
              <a:buNone/>
            </a:pPr>
            <a:endParaRPr lang="en-US" sz="2400" dirty="0" smtClean="0"/>
          </a:p>
          <a:p>
            <a:pPr>
              <a:buFontTx/>
              <a:buNone/>
            </a:pPr>
            <a:r>
              <a:rPr lang="en-US" sz="2400" dirty="0" smtClean="0"/>
              <a:t>	</a:t>
            </a:r>
            <a:r>
              <a:rPr lang="en-US" dirty="0" smtClean="0"/>
              <a:t>One-third of Queer spectrum respondents (33%) </a:t>
            </a:r>
          </a:p>
          <a:p>
            <a:pPr>
              <a:buFontTx/>
              <a:buNone/>
            </a:pPr>
            <a:r>
              <a:rPr lang="en-US" dirty="0" smtClean="0"/>
              <a:t>	One-third of Trans-spectrum respondents (38%)</a:t>
            </a:r>
            <a:endParaRPr lang="en-US" sz="2400" dirty="0" smtClean="0"/>
          </a:p>
        </p:txBody>
      </p:sp>
      <p:sp>
        <p:nvSpPr>
          <p:cNvPr id="69634" name="Title 1"/>
          <p:cNvSpPr>
            <a:spLocks noGrp="1"/>
          </p:cNvSpPr>
          <p:nvPr>
            <p:ph type="title"/>
          </p:nvPr>
        </p:nvSpPr>
        <p:spPr>
          <a:xfrm>
            <a:off x="1066800" y="228600"/>
            <a:ext cx="7239000" cy="1143000"/>
          </a:xfrm>
        </p:spPr>
        <p:txBody>
          <a:bodyPr>
            <a:normAutofit fontScale="90000"/>
          </a:bodyPr>
          <a:lstStyle/>
          <a:p>
            <a:pPr algn="ctr"/>
            <a:r>
              <a:rPr lang="en-US" dirty="0" smtClean="0"/>
              <a:t>Behavioral Responses  - Persistence</a:t>
            </a:r>
          </a:p>
        </p:txBody>
      </p:sp>
    </p:spTree>
    <p:extLst>
      <p:ext uri="{BB962C8B-B14F-4D97-AF65-F5344CB8AC3E}">
        <p14:creationId xmlns:p14="http://schemas.microsoft.com/office/powerpoint/2010/main" val="18724533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33400" y="152400"/>
            <a:ext cx="8229600" cy="990600"/>
          </a:xfrm>
          <a:solidFill>
            <a:schemeClr val="bg2"/>
          </a:solidFill>
          <a:ln w="38100">
            <a:solidFill>
              <a:schemeClr val="tx2"/>
            </a:solidFill>
          </a:ln>
        </p:spPr>
        <p:txBody>
          <a:bodyPr>
            <a:normAutofit/>
          </a:bodyPr>
          <a:lstStyle/>
          <a:p>
            <a:pPr algn="ctr" eaLnBrk="1" hangingPunct="1"/>
            <a:r>
              <a:rPr lang="en-US" dirty="0" smtClean="0"/>
              <a:t>Campuses as Social Systems</a:t>
            </a:r>
            <a:endParaRPr lang="en-US" sz="4800" dirty="0" smtClean="0"/>
          </a:p>
        </p:txBody>
      </p:sp>
      <p:graphicFrame>
        <p:nvGraphicFramePr>
          <p:cNvPr id="6" name="Diagram 5"/>
          <p:cNvGraphicFramePr/>
          <p:nvPr>
            <p:extLst>
              <p:ext uri="{D42A27DB-BD31-4B8C-83A1-F6EECF244321}">
                <p14:modId xmlns:p14="http://schemas.microsoft.com/office/powerpoint/2010/main" val="4190627046"/>
              </p:ext>
            </p:extLst>
          </p:nvPr>
        </p:nvGraphicFramePr>
        <p:xfrm>
          <a:off x="623564" y="1371600"/>
          <a:ext cx="80010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8" descr="C:\Program Files\Microsoft Office\Clipart\standard\stddir1\bd06926_.wmf"/>
          <p:cNvPicPr>
            <a:picLocks noChangeAspect="1" noChangeArrowheads="1"/>
          </p:cNvPicPr>
          <p:nvPr/>
        </p:nvPicPr>
        <p:blipFill>
          <a:blip r:embed="rId8" cstate="print"/>
          <a:stretch>
            <a:fillRect/>
          </a:stretch>
        </p:blipFill>
        <p:spPr bwMode="auto">
          <a:xfrm>
            <a:off x="3110235" y="2730500"/>
            <a:ext cx="3533129" cy="1728468"/>
          </a:xfrm>
          <a:prstGeom prst="rect">
            <a:avLst/>
          </a:prstGeom>
          <a:noFill/>
          <a:ln w="9525">
            <a:noFill/>
            <a:miter lim="800000"/>
            <a:headEnd/>
            <a:tailEnd/>
          </a:ln>
        </p:spPr>
      </p:pic>
      <p:sp>
        <p:nvSpPr>
          <p:cNvPr id="8" name="TextBox 7"/>
          <p:cNvSpPr txBox="1"/>
          <p:nvPr/>
        </p:nvSpPr>
        <p:spPr>
          <a:xfrm>
            <a:off x="189243" y="6451795"/>
            <a:ext cx="2920992" cy="307777"/>
          </a:xfrm>
          <a:prstGeom prst="rect">
            <a:avLst/>
          </a:prstGeom>
          <a:noFill/>
        </p:spPr>
        <p:txBody>
          <a:bodyPr wrap="none" rtlCol="0">
            <a:spAutoFit/>
          </a:bodyPr>
          <a:lstStyle/>
          <a:p>
            <a:r>
              <a:rPr lang="en-US" sz="1400" dirty="0" smtClean="0"/>
              <a:t>Harper &amp; Hurtado, 2009; Smith, 2010</a:t>
            </a:r>
            <a:endParaRPr lang="en-US" sz="1400" dirty="0"/>
          </a:p>
        </p:txBody>
      </p:sp>
    </p:spTree>
    <p:extLst>
      <p:ext uri="{BB962C8B-B14F-4D97-AF65-F5344CB8AC3E}">
        <p14:creationId xmlns:p14="http://schemas.microsoft.com/office/powerpoint/2010/main" val="13169169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55599" y="261257"/>
            <a:ext cx="8229600" cy="957943"/>
          </a:xfrm>
        </p:spPr>
        <p:txBody>
          <a:bodyPr>
            <a:normAutofit fontScale="90000"/>
          </a:bodyPr>
          <a:lstStyle/>
          <a:p>
            <a:pPr algn="ctr"/>
            <a:r>
              <a:rPr lang="en-US" sz="3200" dirty="0" smtClean="0">
                <a:latin typeface="Arial" pitchFamily="34" charset="0"/>
                <a:cs typeface="Arial" pitchFamily="34" charset="0"/>
              </a:rPr>
              <a:t>Behavioral Responses - Substance Use &amp; Abuse</a:t>
            </a:r>
          </a:p>
        </p:txBody>
      </p:sp>
      <p:sp>
        <p:nvSpPr>
          <p:cNvPr id="2" name="TextBox 1"/>
          <p:cNvSpPr txBox="1"/>
          <p:nvPr/>
        </p:nvSpPr>
        <p:spPr>
          <a:xfrm>
            <a:off x="0" y="6396335"/>
            <a:ext cx="1941494" cy="461665"/>
          </a:xfrm>
          <a:prstGeom prst="rect">
            <a:avLst/>
          </a:prstGeom>
          <a:noFill/>
        </p:spPr>
        <p:txBody>
          <a:bodyPr wrap="none" rtlCol="0">
            <a:spAutoFit/>
          </a:bodyPr>
          <a:lstStyle/>
          <a:p>
            <a:r>
              <a:rPr lang="en-US" dirty="0" smtClean="0"/>
              <a:t>(Weber, 2008)</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10245500"/>
              </p:ext>
            </p:extLst>
          </p:nvPr>
        </p:nvGraphicFramePr>
        <p:xfrm>
          <a:off x="609600" y="2018495"/>
          <a:ext cx="7954458" cy="35394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rot="19214538">
            <a:off x="3906495" y="2838311"/>
            <a:ext cx="1600200" cy="307777"/>
          </a:xfrm>
          <a:prstGeom prst="rect">
            <a:avLst/>
          </a:prstGeom>
          <a:noFill/>
        </p:spPr>
        <p:txBody>
          <a:bodyPr wrap="square" rtlCol="0">
            <a:spAutoFit/>
          </a:bodyPr>
          <a:lstStyle/>
          <a:p>
            <a:r>
              <a:rPr lang="en-US" sz="1400" dirty="0" smtClean="0"/>
              <a:t>F(1,757) = 10.18</a:t>
            </a:r>
            <a:endParaRPr lang="en-US" sz="1400" dirty="0"/>
          </a:p>
        </p:txBody>
      </p:sp>
      <p:sp>
        <p:nvSpPr>
          <p:cNvPr id="10" name="TextBox 9"/>
          <p:cNvSpPr txBox="1"/>
          <p:nvPr/>
        </p:nvSpPr>
        <p:spPr>
          <a:xfrm rot="1994229">
            <a:off x="4023820" y="4047758"/>
            <a:ext cx="1600200" cy="307777"/>
          </a:xfrm>
          <a:prstGeom prst="rect">
            <a:avLst/>
          </a:prstGeom>
          <a:noFill/>
        </p:spPr>
        <p:txBody>
          <a:bodyPr wrap="square" rtlCol="0">
            <a:spAutoFit/>
          </a:bodyPr>
          <a:lstStyle/>
          <a:p>
            <a:r>
              <a:rPr lang="en-US" sz="1400" dirty="0" smtClean="0"/>
              <a:t>F(1,757) = 4.40</a:t>
            </a:r>
            <a:endParaRPr lang="en-US" sz="1400" dirty="0"/>
          </a:p>
        </p:txBody>
      </p:sp>
      <p:sp>
        <p:nvSpPr>
          <p:cNvPr id="9" name="TextBox 8"/>
          <p:cNvSpPr txBox="1"/>
          <p:nvPr/>
        </p:nvSpPr>
        <p:spPr>
          <a:xfrm>
            <a:off x="2266950" y="4922739"/>
            <a:ext cx="833883" cy="369332"/>
          </a:xfrm>
          <a:prstGeom prst="rect">
            <a:avLst/>
          </a:prstGeom>
          <a:noFill/>
        </p:spPr>
        <p:txBody>
          <a:bodyPr wrap="none" rtlCol="0">
            <a:spAutoFit/>
          </a:bodyPr>
          <a:lstStyle/>
          <a:p>
            <a:r>
              <a:rPr lang="en-US" sz="1800" dirty="0"/>
              <a:t>p</a:t>
            </a:r>
            <a:r>
              <a:rPr lang="en-US" sz="1800" dirty="0" smtClean="0"/>
              <a:t> &lt; .01</a:t>
            </a:r>
            <a:endParaRPr lang="en-US" sz="1800" dirty="0"/>
          </a:p>
        </p:txBody>
      </p:sp>
    </p:spTree>
    <p:extLst>
      <p:ext uri="{BB962C8B-B14F-4D97-AF65-F5344CB8AC3E}">
        <p14:creationId xmlns:p14="http://schemas.microsoft.com/office/powerpoint/2010/main" val="42736567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itle 7"/>
          <p:cNvSpPr>
            <a:spLocks noGrp="1"/>
          </p:cNvSpPr>
          <p:nvPr>
            <p:ph type="title"/>
          </p:nvPr>
        </p:nvSpPr>
        <p:spPr>
          <a:xfrm>
            <a:off x="528828" y="228600"/>
            <a:ext cx="8229600" cy="1066800"/>
          </a:xfrm>
        </p:spPr>
        <p:txBody>
          <a:bodyPr/>
          <a:lstStyle/>
          <a:p>
            <a:pPr algn="ctr"/>
            <a:r>
              <a:rPr lang="en-US" dirty="0" smtClean="0">
                <a:solidFill>
                  <a:schemeClr val="tx1"/>
                </a:solidFill>
              </a:rPr>
              <a:t>Student-Athlete Climate Study</a:t>
            </a:r>
            <a:endParaRPr lang="en-US" dirty="0">
              <a:solidFill>
                <a:schemeClr val="tx1"/>
              </a:solidFill>
            </a:endParaRPr>
          </a:p>
        </p:txBody>
      </p:sp>
      <p:pic>
        <p:nvPicPr>
          <p:cNvPr id="12" name="Picture 11" descr="SACS Logo Final.jpg"/>
          <p:cNvPicPr/>
          <p:nvPr/>
        </p:nvPicPr>
        <p:blipFill>
          <a:blip r:embed="rId2"/>
          <a:stretch>
            <a:fillRect/>
          </a:stretch>
        </p:blipFill>
        <p:spPr>
          <a:xfrm>
            <a:off x="2737149" y="1447800"/>
            <a:ext cx="3605851" cy="914400"/>
          </a:xfrm>
          <a:prstGeom prst="rect">
            <a:avLst/>
          </a:prstGeom>
        </p:spPr>
      </p:pic>
      <p:pic>
        <p:nvPicPr>
          <p:cNvPr id="13" name="Picture 12" descr="NCAA logo.JPG"/>
          <p:cNvPicPr/>
          <p:nvPr/>
        </p:nvPicPr>
        <p:blipFill>
          <a:blip r:embed="rId3"/>
          <a:stretch>
            <a:fillRect/>
          </a:stretch>
        </p:blipFill>
        <p:spPr>
          <a:xfrm>
            <a:off x="0" y="5943600"/>
            <a:ext cx="990600" cy="897926"/>
          </a:xfrm>
          <a:prstGeom prst="rect">
            <a:avLst/>
          </a:prstGeom>
        </p:spPr>
      </p:pic>
      <p:sp>
        <p:nvSpPr>
          <p:cNvPr id="10" name="Rectangle 9"/>
          <p:cNvSpPr/>
          <p:nvPr/>
        </p:nvSpPr>
        <p:spPr>
          <a:xfrm>
            <a:off x="971547" y="6488668"/>
            <a:ext cx="5422557" cy="307777"/>
          </a:xfrm>
          <a:prstGeom prst="rect">
            <a:avLst/>
          </a:prstGeom>
        </p:spPr>
        <p:txBody>
          <a:bodyPr wrap="square">
            <a:spAutoFit/>
          </a:bodyPr>
          <a:lstStyle/>
          <a:p>
            <a:pPr marL="0" marR="0">
              <a:spcBef>
                <a:spcPts val="0"/>
              </a:spcBef>
              <a:spcAft>
                <a:spcPts val="0"/>
              </a:spcAft>
            </a:pPr>
            <a:r>
              <a:rPr lang="en-US" sz="1400" dirty="0">
                <a:latin typeface="Garamond"/>
                <a:ea typeface="Calibri"/>
                <a:cs typeface="Times New Roman"/>
              </a:rPr>
              <a:t>This project is supported by a grant from the NCAA</a:t>
            </a:r>
            <a:endParaRPr lang="en-US" sz="1400" dirty="0">
              <a:effectLst/>
              <a:latin typeface="Calibri"/>
              <a:ea typeface="Calibri"/>
              <a:cs typeface="Times New Roman"/>
            </a:endParaRPr>
          </a:p>
        </p:txBody>
      </p:sp>
      <p:pic>
        <p:nvPicPr>
          <p:cNvPr id="15" name="Picture 4" descr="sswoopes2"/>
          <p:cNvPicPr>
            <a:picLocks noChangeAspect="1" noChangeArrowheads="1"/>
          </p:cNvPicPr>
          <p:nvPr/>
        </p:nvPicPr>
        <p:blipFill>
          <a:blip r:embed="rId4" cstate="print"/>
          <a:srcRect/>
          <a:stretch>
            <a:fillRect/>
          </a:stretch>
        </p:blipFill>
        <p:spPr bwMode="auto">
          <a:xfrm>
            <a:off x="3646249" y="2743200"/>
            <a:ext cx="1714500" cy="2286000"/>
          </a:xfrm>
          <a:prstGeom prst="rect">
            <a:avLst/>
          </a:prstGeom>
          <a:noFill/>
          <a:ln w="9525">
            <a:noFill/>
            <a:miter lim="800000"/>
            <a:headEnd/>
            <a:tailEnd/>
          </a:ln>
        </p:spPr>
      </p:pic>
      <p:pic>
        <p:nvPicPr>
          <p:cNvPr id="16" name="Picture 15" descr="men ball1.jpg"/>
          <p:cNvPicPr>
            <a:picLocks noChangeAspect="1"/>
          </p:cNvPicPr>
          <p:nvPr/>
        </p:nvPicPr>
        <p:blipFill>
          <a:blip r:embed="rId5" cstate="print"/>
          <a:stretch>
            <a:fillRect/>
          </a:stretch>
        </p:blipFill>
        <p:spPr>
          <a:xfrm>
            <a:off x="796436" y="2895600"/>
            <a:ext cx="1616563" cy="2270886"/>
          </a:xfrm>
          <a:prstGeom prst="rect">
            <a:avLst/>
          </a:prstGeom>
        </p:spPr>
      </p:pic>
      <p:pic>
        <p:nvPicPr>
          <p:cNvPr id="18" name="Picture 17" descr="softball1.jpg"/>
          <p:cNvPicPr>
            <a:picLocks noChangeAspect="1"/>
          </p:cNvPicPr>
          <p:nvPr/>
        </p:nvPicPr>
        <p:blipFill>
          <a:blip r:embed="rId6" cstate="print"/>
          <a:stretch>
            <a:fillRect/>
          </a:stretch>
        </p:blipFill>
        <p:spPr>
          <a:xfrm>
            <a:off x="6394104" y="3352800"/>
            <a:ext cx="1893848" cy="2115469"/>
          </a:xfrm>
          <a:prstGeom prst="rect">
            <a:avLst/>
          </a:prstGeom>
        </p:spPr>
      </p:pic>
    </p:spTree>
    <p:extLst>
      <p:ext uri="{BB962C8B-B14F-4D97-AF65-F5344CB8AC3E}">
        <p14:creationId xmlns:p14="http://schemas.microsoft.com/office/powerpoint/2010/main" val="12185331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56316085"/>
              </p:ext>
            </p:extLst>
          </p:nvPr>
        </p:nvGraphicFramePr>
        <p:xfrm>
          <a:off x="1295400" y="1219200"/>
          <a:ext cx="6992938" cy="5249962"/>
        </p:xfrm>
        <a:graphic>
          <a:graphicData uri="http://schemas.openxmlformats.org/presentationml/2006/ole">
            <mc:AlternateContent xmlns:mc="http://schemas.openxmlformats.org/markup-compatibility/2006">
              <mc:Choice xmlns:v="urn:schemas-microsoft-com:vml" Requires="v">
                <p:oleObj spid="_x0000_s2297" name="Slide" r:id="rId4" imgW="3054006" imgH="2290476" progId="PowerPoint.Slide.12">
                  <p:embed/>
                </p:oleObj>
              </mc:Choice>
              <mc:Fallback>
                <p:oleObj name="Slide" r:id="rId4" imgW="3054006" imgH="2290476" progId="PowerPoint.Slide.12">
                  <p:embed/>
                  <p:pic>
                    <p:nvPicPr>
                      <p:cNvPr id="0" name=""/>
                      <p:cNvPicPr>
                        <a:picLocks noChangeAspect="1" noChangeArrowheads="1"/>
                      </p:cNvPicPr>
                      <p:nvPr/>
                    </p:nvPicPr>
                    <p:blipFill>
                      <a:blip r:embed="rId5"/>
                      <a:srcRect/>
                      <a:stretch>
                        <a:fillRect/>
                      </a:stretch>
                    </p:blipFill>
                    <p:spPr bwMode="auto">
                      <a:xfrm>
                        <a:off x="1295400" y="1219200"/>
                        <a:ext cx="6992938" cy="5249962"/>
                      </a:xfrm>
                      <a:prstGeom prst="rect">
                        <a:avLst/>
                      </a:prstGeom>
                      <a:solidFill>
                        <a:schemeClr val="bg1"/>
                      </a:solidFill>
                    </p:spPr>
                  </p:pic>
                </p:oleObj>
              </mc:Fallback>
            </mc:AlternateContent>
          </a:graphicData>
        </a:graphic>
      </p:graphicFrame>
      <p:sp>
        <p:nvSpPr>
          <p:cNvPr id="6" name="Title 5"/>
          <p:cNvSpPr>
            <a:spLocks noGrp="1"/>
          </p:cNvSpPr>
          <p:nvPr>
            <p:ph type="title"/>
          </p:nvPr>
        </p:nvSpPr>
        <p:spPr>
          <a:xfrm>
            <a:off x="228600" y="15240"/>
            <a:ext cx="7772400" cy="1143000"/>
          </a:xfrm>
        </p:spPr>
        <p:txBody>
          <a:bodyPr/>
          <a:lstStyle/>
          <a:p>
            <a:r>
              <a:rPr lang="en-US" dirty="0" smtClean="0"/>
              <a:t>SACS Conceptual Framework</a:t>
            </a:r>
            <a:endParaRPr lang="en-US" dirty="0"/>
          </a:p>
        </p:txBody>
      </p:sp>
    </p:spTree>
    <p:extLst>
      <p:ext uri="{BB962C8B-B14F-4D97-AF65-F5344CB8AC3E}">
        <p14:creationId xmlns:p14="http://schemas.microsoft.com/office/powerpoint/2010/main" val="28646381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762000"/>
          </a:xfrm>
        </p:spPr>
        <p:txBody>
          <a:bodyPr>
            <a:normAutofit/>
          </a:bodyPr>
          <a:lstStyle/>
          <a:p>
            <a:r>
              <a:rPr lang="en-US" dirty="0" smtClean="0">
                <a:solidFill>
                  <a:schemeClr val="bg1"/>
                </a:solidFill>
              </a:rPr>
              <a:t>SEM Mediation Model</a:t>
            </a:r>
            <a:endParaRPr lang="en-US" dirty="0">
              <a:solidFill>
                <a:schemeClr val="bg1"/>
              </a:solidFill>
            </a:endParaRPr>
          </a:p>
        </p:txBody>
      </p:sp>
      <p:pic>
        <p:nvPicPr>
          <p:cNvPr id="7" name="Picture 6"/>
          <p:cNvPicPr/>
          <p:nvPr/>
        </p:nvPicPr>
        <p:blipFill>
          <a:blip r:embed="rId2"/>
          <a:srcRect/>
          <a:stretch>
            <a:fillRect/>
          </a:stretch>
        </p:blipFill>
        <p:spPr bwMode="auto">
          <a:xfrm>
            <a:off x="228600" y="990600"/>
            <a:ext cx="8610600" cy="5638800"/>
          </a:xfrm>
          <a:prstGeom prst="rect">
            <a:avLst/>
          </a:prstGeom>
          <a:noFill/>
          <a:ln w="9525">
            <a:noFill/>
            <a:miter lim="800000"/>
            <a:headEnd/>
            <a:tailEnd/>
          </a:ln>
        </p:spPr>
      </p:pic>
    </p:spTree>
    <p:extLst>
      <p:ext uri="{BB962C8B-B14F-4D97-AF65-F5344CB8AC3E}">
        <p14:creationId xmlns:p14="http://schemas.microsoft.com/office/powerpoint/2010/main" val="29513855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762000"/>
          </a:xfrm>
        </p:spPr>
        <p:txBody>
          <a:bodyPr>
            <a:normAutofit/>
          </a:bodyPr>
          <a:lstStyle/>
          <a:p>
            <a:r>
              <a:rPr lang="en-US" dirty="0" smtClean="0">
                <a:solidFill>
                  <a:schemeClr val="bg1"/>
                </a:solidFill>
              </a:rPr>
              <a:t>Gender – Direct Effects Model</a:t>
            </a:r>
            <a:endParaRPr lang="en-US" dirty="0">
              <a:solidFill>
                <a:schemeClr val="bg1"/>
              </a:solidFill>
            </a:endParaRPr>
          </a:p>
        </p:txBody>
      </p:sp>
      <p:pic>
        <p:nvPicPr>
          <p:cNvPr id="4" name="Picture 3"/>
          <p:cNvPicPr/>
          <p:nvPr/>
        </p:nvPicPr>
        <p:blipFill>
          <a:blip r:embed="rId2"/>
          <a:srcRect/>
          <a:stretch>
            <a:fillRect/>
          </a:stretch>
        </p:blipFill>
        <p:spPr bwMode="auto">
          <a:xfrm>
            <a:off x="609600" y="1066800"/>
            <a:ext cx="8001000" cy="5052536"/>
          </a:xfrm>
          <a:prstGeom prst="rect">
            <a:avLst/>
          </a:prstGeom>
          <a:noFill/>
          <a:ln w="9525">
            <a:noFill/>
            <a:miter lim="800000"/>
            <a:headEnd/>
            <a:tailEnd/>
          </a:ln>
        </p:spPr>
      </p:pic>
      <p:sp>
        <p:nvSpPr>
          <p:cNvPr id="2" name="TextBox 1"/>
          <p:cNvSpPr txBox="1"/>
          <p:nvPr/>
        </p:nvSpPr>
        <p:spPr>
          <a:xfrm>
            <a:off x="2514600" y="4343400"/>
            <a:ext cx="1447800" cy="276999"/>
          </a:xfrm>
          <a:prstGeom prst="rect">
            <a:avLst/>
          </a:prstGeom>
          <a:noFill/>
        </p:spPr>
        <p:txBody>
          <a:bodyPr wrap="square" rtlCol="0">
            <a:spAutoFit/>
          </a:bodyPr>
          <a:lstStyle/>
          <a:p>
            <a:r>
              <a:rPr lang="en-US" sz="1200" dirty="0" smtClean="0">
                <a:solidFill>
                  <a:schemeClr val="bg1"/>
                </a:solidFill>
              </a:rPr>
              <a:t>p &lt; .001</a:t>
            </a:r>
            <a:endParaRPr lang="en-US" sz="1200" dirty="0">
              <a:solidFill>
                <a:schemeClr val="bg1"/>
              </a:solidFill>
            </a:endParaRPr>
          </a:p>
        </p:txBody>
      </p:sp>
      <p:sp>
        <p:nvSpPr>
          <p:cNvPr id="3" name="TextBox 2"/>
          <p:cNvSpPr txBox="1"/>
          <p:nvPr/>
        </p:nvSpPr>
        <p:spPr>
          <a:xfrm>
            <a:off x="152400" y="5657671"/>
            <a:ext cx="6248400" cy="923330"/>
          </a:xfrm>
          <a:prstGeom prst="rect">
            <a:avLst/>
          </a:prstGeom>
          <a:noFill/>
        </p:spPr>
        <p:txBody>
          <a:bodyPr wrap="square" rtlCol="0">
            <a:spAutoFit/>
          </a:bodyPr>
          <a:lstStyle/>
          <a:p>
            <a:r>
              <a:rPr lang="en-US" sz="1800" dirty="0">
                <a:solidFill>
                  <a:schemeClr val="bg1"/>
                </a:solidFill>
              </a:rPr>
              <a:t>Women </a:t>
            </a:r>
            <a:r>
              <a:rPr lang="en-US" sz="1800" dirty="0" smtClean="0">
                <a:solidFill>
                  <a:schemeClr val="bg1"/>
                </a:solidFill>
              </a:rPr>
              <a:t>student-athletes have significantly </a:t>
            </a:r>
            <a:r>
              <a:rPr lang="en-US" sz="1800" dirty="0">
                <a:solidFill>
                  <a:schemeClr val="bg1"/>
                </a:solidFill>
              </a:rPr>
              <a:t>greater levels of academic and athletic success and lower levels of athletic identity compared to men student-athletes </a:t>
            </a:r>
          </a:p>
        </p:txBody>
      </p:sp>
    </p:spTree>
    <p:extLst>
      <p:ext uri="{BB962C8B-B14F-4D97-AF65-F5344CB8AC3E}">
        <p14:creationId xmlns:p14="http://schemas.microsoft.com/office/powerpoint/2010/main" val="30835809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solidFill>
                  <a:schemeClr val="bg1"/>
                </a:solidFill>
                <a:effectLst/>
              </a:rPr>
              <a:t>G</a:t>
            </a:r>
            <a:r>
              <a:rPr lang="en-US" sz="3200" b="1" dirty="0" smtClean="0">
                <a:solidFill>
                  <a:schemeClr val="bg1"/>
                </a:solidFill>
                <a:effectLst/>
              </a:rPr>
              <a:t>ender  - Mediation Effects on </a:t>
            </a:r>
            <a:r>
              <a:rPr lang="en-US" sz="3200" b="1" dirty="0">
                <a:solidFill>
                  <a:schemeClr val="bg1"/>
                </a:solidFill>
                <a:effectLst/>
              </a:rPr>
              <a:t>O</a:t>
            </a:r>
            <a:r>
              <a:rPr lang="en-US" sz="3200" b="1" dirty="0" smtClean="0">
                <a:solidFill>
                  <a:schemeClr val="bg1"/>
                </a:solidFill>
                <a:effectLst/>
              </a:rPr>
              <a:t>utcomes</a:t>
            </a:r>
            <a:r>
              <a:rPr lang="en-US" sz="3200" b="1" dirty="0">
                <a:solidFill>
                  <a:schemeClr val="bg1"/>
                </a:solidFill>
                <a:effectLst/>
              </a:rPr>
              <a:t/>
            </a:r>
            <a:br>
              <a:rPr lang="en-US" sz="3200" b="1" dirty="0">
                <a:solidFill>
                  <a:schemeClr val="bg1"/>
                </a:solidFill>
                <a:effectLst/>
              </a:rPr>
            </a:br>
            <a:endParaRPr lang="en-US" sz="3200" dirty="0">
              <a:solidFill>
                <a:schemeClr val="bg1"/>
              </a:solidFill>
            </a:endParaRPr>
          </a:p>
        </p:txBody>
      </p:sp>
      <p:pic>
        <p:nvPicPr>
          <p:cNvPr id="3" name="Picture 2"/>
          <p:cNvPicPr/>
          <p:nvPr/>
        </p:nvPicPr>
        <p:blipFill>
          <a:blip r:embed="rId2"/>
          <a:srcRect/>
          <a:stretch>
            <a:fillRect/>
          </a:stretch>
        </p:blipFill>
        <p:spPr bwMode="auto">
          <a:xfrm>
            <a:off x="685800" y="990600"/>
            <a:ext cx="8153400" cy="5410200"/>
          </a:xfrm>
          <a:prstGeom prst="rect">
            <a:avLst/>
          </a:prstGeom>
          <a:noFill/>
          <a:ln w="9525">
            <a:noFill/>
            <a:miter lim="800000"/>
            <a:headEnd/>
            <a:tailEnd/>
          </a:ln>
        </p:spPr>
      </p:pic>
      <p:sp>
        <p:nvSpPr>
          <p:cNvPr id="7" name="TextBox 6"/>
          <p:cNvSpPr txBox="1"/>
          <p:nvPr/>
        </p:nvSpPr>
        <p:spPr>
          <a:xfrm>
            <a:off x="1524000" y="3838539"/>
            <a:ext cx="1447800" cy="276999"/>
          </a:xfrm>
          <a:prstGeom prst="rect">
            <a:avLst/>
          </a:prstGeom>
          <a:noFill/>
        </p:spPr>
        <p:txBody>
          <a:bodyPr wrap="square" rtlCol="0">
            <a:spAutoFit/>
          </a:bodyPr>
          <a:lstStyle/>
          <a:p>
            <a:r>
              <a:rPr lang="en-US" sz="1200" dirty="0" smtClean="0">
                <a:solidFill>
                  <a:schemeClr val="bg1"/>
                </a:solidFill>
              </a:rPr>
              <a:t>p &lt; .001</a:t>
            </a:r>
            <a:endParaRPr lang="en-US" sz="1200" dirty="0">
              <a:solidFill>
                <a:schemeClr val="bg1"/>
              </a:solidFill>
            </a:endParaRPr>
          </a:p>
        </p:txBody>
      </p:sp>
    </p:spTree>
    <p:extLst>
      <p:ext uri="{BB962C8B-B14F-4D97-AF65-F5344CB8AC3E}">
        <p14:creationId xmlns:p14="http://schemas.microsoft.com/office/powerpoint/2010/main" val="34104022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14400"/>
          </a:xfrm>
        </p:spPr>
        <p:txBody>
          <a:bodyPr>
            <a:normAutofit/>
          </a:bodyPr>
          <a:lstStyle/>
          <a:p>
            <a:pPr algn="ctr"/>
            <a:r>
              <a:rPr lang="en-US" dirty="0" smtClean="0"/>
              <a:t>Women Student-Athletes</a:t>
            </a:r>
            <a:endParaRPr lang="en-US" dirty="0"/>
          </a:p>
        </p:txBody>
      </p:sp>
      <p:graphicFrame>
        <p:nvGraphicFramePr>
          <p:cNvPr id="5" name="Content Placeholder 6"/>
          <p:cNvGraphicFramePr>
            <a:graphicFrameLocks noGrp="1"/>
          </p:cNvGraphicFramePr>
          <p:nvPr>
            <p:ph idx="1"/>
            <p:extLst>
              <p:ext uri="{D42A27DB-BD31-4B8C-83A1-F6EECF244321}">
                <p14:modId xmlns:p14="http://schemas.microsoft.com/office/powerpoint/2010/main" val="3460021827"/>
              </p:ext>
            </p:extLst>
          </p:nvPr>
        </p:nvGraphicFramePr>
        <p:xfrm>
          <a:off x="609600" y="1219200"/>
          <a:ext cx="7892955" cy="5098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478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41" name="Rectangle 2073"/>
          <p:cNvSpPr>
            <a:spLocks noGrp="1" noChangeArrowheads="1"/>
          </p:cNvSpPr>
          <p:nvPr>
            <p:ph type="subTitle" idx="1"/>
          </p:nvPr>
        </p:nvSpPr>
        <p:spPr>
          <a:xfrm>
            <a:off x="423863" y="3886200"/>
            <a:ext cx="8305800" cy="1143000"/>
          </a:xfrm>
        </p:spPr>
        <p:txBody>
          <a:bodyPr/>
          <a:lstStyle/>
          <a:p>
            <a:r>
              <a:rPr lang="en-US" sz="3200" dirty="0" smtClean="0">
                <a:solidFill>
                  <a:schemeClr val="bg2"/>
                </a:solidFill>
              </a:rPr>
              <a:t>Whitman College Summary</a:t>
            </a:r>
            <a:endParaRPr lang="en-US" sz="3200" dirty="0">
              <a:solidFill>
                <a:schemeClr val="bg2"/>
              </a:solidFill>
            </a:endParaRPr>
          </a:p>
        </p:txBody>
      </p:sp>
      <p:sp>
        <p:nvSpPr>
          <p:cNvPr id="137240" name="Rectangle 2072"/>
          <p:cNvSpPr>
            <a:spLocks noGrp="1" noChangeArrowheads="1"/>
          </p:cNvSpPr>
          <p:nvPr>
            <p:ph type="ctrTitle"/>
          </p:nvPr>
        </p:nvSpPr>
        <p:spPr/>
        <p:txBody>
          <a:bodyPr/>
          <a:lstStyle/>
          <a:p>
            <a:r>
              <a:rPr lang="en-US" dirty="0" smtClean="0">
                <a:solidFill>
                  <a:schemeClr val="bg2"/>
                </a:solidFill>
              </a:rPr>
              <a:t>Review of Climate Assessment Process</a:t>
            </a:r>
            <a:endParaRPr lang="en-US" dirty="0">
              <a:solidFill>
                <a:schemeClr val="bg2"/>
              </a:solidFill>
            </a:endParaRPr>
          </a:p>
        </p:txBody>
      </p:sp>
      <p:pic>
        <p:nvPicPr>
          <p:cNvPr id="137228" name="Picture 2060" descr="campus picture"/>
          <p:cNvPicPr>
            <a:picLocks noChangeAspect="1" noChangeArrowheads="1"/>
          </p:cNvPicPr>
          <p:nvPr/>
        </p:nvPicPr>
        <p:blipFill>
          <a:blip r:embed="rId2"/>
          <a:srcRect/>
          <a:stretch>
            <a:fillRect/>
          </a:stretch>
        </p:blipFill>
        <p:spPr bwMode="auto">
          <a:xfrm>
            <a:off x="4565650" y="3422650"/>
            <a:ext cx="11113" cy="11113"/>
          </a:xfrm>
          <a:prstGeom prst="rect">
            <a:avLst/>
          </a:prstGeom>
          <a:noFill/>
        </p:spPr>
      </p:pic>
      <p:sp>
        <p:nvSpPr>
          <p:cNvPr id="137243" name="Rectangle 2075"/>
          <p:cNvSpPr>
            <a:spLocks noChangeArrowheads="1"/>
          </p:cNvSpPr>
          <p:nvPr/>
        </p:nvSpPr>
        <p:spPr bwMode="auto">
          <a:xfrm>
            <a:off x="3500438" y="3157538"/>
            <a:ext cx="9144000" cy="0"/>
          </a:xfrm>
          <a:prstGeom prst="rect">
            <a:avLst/>
          </a:prstGeom>
          <a:noFill/>
          <a:ln w="9525">
            <a:noFill/>
            <a:miter lim="800000"/>
            <a:headEnd/>
            <a:tailEnd/>
          </a:ln>
          <a:effectLst/>
        </p:spPr>
        <p:txBody>
          <a:bodyPr>
            <a:spAutoFit/>
          </a:bodyPr>
          <a:lstStyle/>
          <a:p>
            <a:endParaRPr lang="en-US" dirty="0"/>
          </a:p>
        </p:txBody>
      </p:sp>
    </p:spTree>
    <p:extLst>
      <p:ext uri="{BB962C8B-B14F-4D97-AF65-F5344CB8AC3E}">
        <p14:creationId xmlns:p14="http://schemas.microsoft.com/office/powerpoint/2010/main" val="119309592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914400" y="1828800"/>
            <a:ext cx="7958138" cy="3962400"/>
          </a:xfrm>
        </p:spPr>
        <p:txBody>
          <a:bodyPr>
            <a:noAutofit/>
          </a:bodyPr>
          <a:lstStyle/>
          <a:p>
            <a:pPr eaLnBrk="1" hangingPunct="1">
              <a:lnSpc>
                <a:spcPct val="90000"/>
              </a:lnSpc>
              <a:buClr>
                <a:schemeClr val="bg2"/>
              </a:buClr>
              <a:buFont typeface="Wingdings" pitchFamily="2" charset="2"/>
              <a:buChar char="Ø"/>
            </a:pPr>
            <a:r>
              <a:rPr lang="en-US" sz="2800" dirty="0" smtClean="0"/>
              <a:t>Whitman College will add to their knowledge base with regard to how students, faculty, and staff currently experience the campus climate.</a:t>
            </a:r>
          </a:p>
          <a:p>
            <a:pPr marL="0" indent="0" eaLnBrk="1" hangingPunct="1">
              <a:lnSpc>
                <a:spcPct val="90000"/>
              </a:lnSpc>
              <a:buClr>
                <a:schemeClr val="bg2"/>
              </a:buClr>
              <a:buNone/>
            </a:pPr>
            <a:endParaRPr lang="en-US" sz="2800" dirty="0" smtClean="0"/>
          </a:p>
          <a:p>
            <a:pPr>
              <a:lnSpc>
                <a:spcPct val="90000"/>
              </a:lnSpc>
              <a:buClr>
                <a:schemeClr val="bg2"/>
              </a:buClr>
              <a:buFont typeface="Wingdings" pitchFamily="2" charset="2"/>
              <a:buChar char="Ø"/>
            </a:pPr>
            <a:r>
              <a:rPr lang="en-US" sz="2800" dirty="0" smtClean="0"/>
              <a:t>Whitman College will use the results of the assessment to inform current/on-going work regarding issues of campus climate for students, faculty, and staff.</a:t>
            </a:r>
            <a:endParaRPr lang="en-US" sz="2800" dirty="0" smtClean="0">
              <a:solidFill>
                <a:srgbClr val="FF0000"/>
              </a:solidFill>
            </a:endParaRPr>
          </a:p>
        </p:txBody>
      </p:sp>
      <p:sp>
        <p:nvSpPr>
          <p:cNvPr id="7170" name="Rectangle 2"/>
          <p:cNvSpPr>
            <a:spLocks noGrp="1" noChangeArrowheads="1"/>
          </p:cNvSpPr>
          <p:nvPr>
            <p:ph type="title"/>
          </p:nvPr>
        </p:nvSpPr>
        <p:spPr/>
        <p:txBody>
          <a:bodyPr/>
          <a:lstStyle/>
          <a:p>
            <a:pPr algn="ctr" eaLnBrk="1" hangingPunct="1"/>
            <a:r>
              <a:rPr lang="en-US" dirty="0" smtClean="0">
                <a:solidFill>
                  <a:schemeClr val="tx1"/>
                </a:solidFill>
              </a:rPr>
              <a:t>Project Outcomes</a:t>
            </a:r>
          </a:p>
        </p:txBody>
      </p:sp>
    </p:spTree>
    <p:extLst>
      <p:ext uri="{BB962C8B-B14F-4D97-AF65-F5344CB8AC3E}">
        <p14:creationId xmlns:p14="http://schemas.microsoft.com/office/powerpoint/2010/main" val="316509850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5"/>
          <p:cNvSpPr>
            <a:spLocks noGrp="1" noChangeArrowheads="1"/>
          </p:cNvSpPr>
          <p:nvPr>
            <p:ph type="subTitle" idx="1"/>
          </p:nvPr>
        </p:nvSpPr>
        <p:spPr/>
        <p:txBody>
          <a:bodyPr/>
          <a:lstStyle/>
          <a:p>
            <a:r>
              <a:rPr lang="en-US" sz="3200" dirty="0" smtClean="0"/>
              <a:t>Initial Proposal Meeting</a:t>
            </a:r>
          </a:p>
          <a:p>
            <a:r>
              <a:rPr lang="en-US" sz="3200" dirty="0" smtClean="0"/>
              <a:t>Focus Groups</a:t>
            </a:r>
          </a:p>
        </p:txBody>
      </p:sp>
      <p:sp>
        <p:nvSpPr>
          <p:cNvPr id="13314" name="Rectangle 4"/>
          <p:cNvSpPr>
            <a:spLocks noGrp="1" noChangeArrowheads="1"/>
          </p:cNvSpPr>
          <p:nvPr>
            <p:ph type="ctrTitle"/>
          </p:nvPr>
        </p:nvSpPr>
        <p:spPr/>
        <p:txBody>
          <a:bodyPr/>
          <a:lstStyle/>
          <a:p>
            <a:r>
              <a:rPr lang="en-US" dirty="0" smtClean="0">
                <a:solidFill>
                  <a:schemeClr val="bg2"/>
                </a:solidFill>
              </a:rPr>
              <a:t>PHASE I</a:t>
            </a:r>
          </a:p>
        </p:txBody>
      </p:sp>
    </p:spTree>
    <p:extLst>
      <p:ext uri="{BB962C8B-B14F-4D97-AF65-F5344CB8AC3E}">
        <p14:creationId xmlns:p14="http://schemas.microsoft.com/office/powerpoint/2010/main" val="99880492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1684193484"/>
              </p:ext>
            </p:extLst>
          </p:nvPr>
        </p:nvGraphicFramePr>
        <p:xfrm>
          <a:off x="685800" y="1066800"/>
          <a:ext cx="75819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54658" name="Rectangle 2"/>
          <p:cNvSpPr>
            <a:spLocks noGrp="1" noChangeArrowheads="1"/>
          </p:cNvSpPr>
          <p:nvPr>
            <p:ph type="title"/>
          </p:nvPr>
        </p:nvSpPr>
        <p:spPr>
          <a:xfrm>
            <a:off x="838200" y="381000"/>
            <a:ext cx="7848600" cy="707886"/>
          </a:xfrm>
        </p:spPr>
        <p:txBody>
          <a:bodyPr>
            <a:normAutofit fontScale="90000"/>
          </a:bodyPr>
          <a:lstStyle/>
          <a:p>
            <a:pPr algn="ctr"/>
            <a:r>
              <a:rPr lang="en-US" dirty="0">
                <a:solidFill>
                  <a:schemeClr val="tx1"/>
                </a:solidFill>
              </a:rPr>
              <a:t>Climate In Higher Education</a:t>
            </a:r>
          </a:p>
        </p:txBody>
      </p:sp>
      <p:sp>
        <p:nvSpPr>
          <p:cNvPr id="5" name="TextBox 4"/>
          <p:cNvSpPr txBox="1"/>
          <p:nvPr/>
        </p:nvSpPr>
        <p:spPr>
          <a:xfrm>
            <a:off x="38100" y="6334780"/>
            <a:ext cx="8305800" cy="523220"/>
          </a:xfrm>
          <a:prstGeom prst="rect">
            <a:avLst/>
          </a:prstGeom>
          <a:noFill/>
        </p:spPr>
        <p:txBody>
          <a:bodyPr wrap="square" rtlCol="0">
            <a:spAutoFit/>
          </a:bodyPr>
          <a:lstStyle/>
          <a:p>
            <a:r>
              <a:rPr lang="en-US" sz="1400" dirty="0" smtClean="0">
                <a:cs typeface="Times New Roman" pitchFamily="18" charset="0"/>
              </a:rPr>
              <a:t>Barcelo</a:t>
            </a:r>
            <a:r>
              <a:rPr lang="en-US" sz="1400" dirty="0">
                <a:cs typeface="Times New Roman" pitchFamily="18" charset="0"/>
              </a:rPr>
              <a:t>, 2004; Bauer, 1998, Kuh &amp; Whitt, 1998; Hurtado, 1998, 2005; Ingle, 2005; Milhem, 2005; Peterson, 1990; Rankin, 1994, 1998, 2003, 2005; </a:t>
            </a:r>
            <a:r>
              <a:rPr lang="en-US" sz="1400" dirty="0" smtClean="0">
                <a:cs typeface="Times New Roman" pitchFamily="18" charset="0"/>
              </a:rPr>
              <a:t> Rankin &amp; Reason, 2008; Smith</a:t>
            </a:r>
            <a:r>
              <a:rPr lang="en-US" sz="1400" dirty="0">
                <a:cs typeface="Times New Roman" pitchFamily="18" charset="0"/>
              </a:rPr>
              <a:t>, </a:t>
            </a:r>
            <a:r>
              <a:rPr lang="en-US" sz="1400" dirty="0" smtClean="0">
                <a:cs typeface="Times New Roman" pitchFamily="18" charset="0"/>
              </a:rPr>
              <a:t>2009; </a:t>
            </a:r>
            <a:r>
              <a:rPr lang="en-US" sz="1400" dirty="0">
                <a:cs typeface="Times New Roman" pitchFamily="18" charset="0"/>
              </a:rPr>
              <a:t>Tierney, </a:t>
            </a:r>
            <a:r>
              <a:rPr lang="en-US" sz="1400" dirty="0" smtClean="0">
                <a:cs typeface="Times New Roman" pitchFamily="18" charset="0"/>
              </a:rPr>
              <a:t>1990; Worthington, 2008</a:t>
            </a:r>
            <a:endParaRPr lang="en-US" sz="1400" dirty="0"/>
          </a:p>
        </p:txBody>
      </p:sp>
    </p:spTree>
    <p:extLst>
      <p:ext uri="{BB962C8B-B14F-4D97-AF65-F5344CB8AC3E}">
        <p14:creationId xmlns:p14="http://schemas.microsoft.com/office/powerpoint/2010/main" val="20581167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840518323"/>
              </p:ext>
            </p:extLst>
          </p:nvPr>
        </p:nvGraphicFramePr>
        <p:xfrm>
          <a:off x="533400" y="1219200"/>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457200" y="0"/>
            <a:ext cx="8229600" cy="1219200"/>
          </a:xfrm>
        </p:spPr>
        <p:txBody>
          <a:bodyPr/>
          <a:lstStyle/>
          <a:p>
            <a:pPr algn="ctr"/>
            <a:r>
              <a:rPr lang="en-US" dirty="0" smtClean="0"/>
              <a:t>Focus Groups</a:t>
            </a:r>
            <a:endParaRPr lang="en-US" dirty="0"/>
          </a:p>
        </p:txBody>
      </p:sp>
      <p:sp>
        <p:nvSpPr>
          <p:cNvPr id="7" name="TextBox 6"/>
          <p:cNvSpPr txBox="1"/>
          <p:nvPr/>
        </p:nvSpPr>
        <p:spPr>
          <a:xfrm>
            <a:off x="457200" y="6001712"/>
            <a:ext cx="8250977" cy="461665"/>
          </a:xfrm>
          <a:prstGeom prst="rect">
            <a:avLst/>
          </a:prstGeom>
          <a:noFill/>
        </p:spPr>
        <p:txBody>
          <a:bodyPr wrap="none" rtlCol="0">
            <a:spAutoFit/>
          </a:bodyPr>
          <a:lstStyle/>
          <a:p>
            <a:r>
              <a:rPr lang="en-US" dirty="0"/>
              <a:t>Focus group facilitators are selected and trained by the </a:t>
            </a:r>
            <a:r>
              <a:rPr lang="en-US" dirty="0" smtClean="0"/>
              <a:t>consultant</a:t>
            </a:r>
            <a:endParaRPr lang="en-US" dirty="0"/>
          </a:p>
        </p:txBody>
      </p:sp>
    </p:spTree>
    <p:extLst>
      <p:ext uri="{BB962C8B-B14F-4D97-AF65-F5344CB8AC3E}">
        <p14:creationId xmlns:p14="http://schemas.microsoft.com/office/powerpoint/2010/main" val="140965186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5"/>
          <p:cNvSpPr>
            <a:spLocks noGrp="1" noChangeArrowheads="1"/>
          </p:cNvSpPr>
          <p:nvPr>
            <p:ph type="subTitle" idx="1"/>
          </p:nvPr>
        </p:nvSpPr>
        <p:spPr>
          <a:xfrm>
            <a:off x="457200" y="3699804"/>
            <a:ext cx="8305800" cy="1634196"/>
          </a:xfrm>
        </p:spPr>
        <p:txBody>
          <a:bodyPr/>
          <a:lstStyle/>
          <a:p>
            <a:r>
              <a:rPr lang="en-US" sz="3600" dirty="0" smtClean="0"/>
              <a:t>Assessment Tool Development</a:t>
            </a:r>
          </a:p>
          <a:p>
            <a:r>
              <a:rPr lang="en-US" sz="3600" dirty="0" smtClean="0"/>
              <a:t>Communication/Marketing Plan</a:t>
            </a:r>
          </a:p>
          <a:p>
            <a:r>
              <a:rPr lang="en-US" sz="3600" dirty="0" smtClean="0"/>
              <a:t>IRB proposal</a:t>
            </a:r>
          </a:p>
          <a:p>
            <a:endParaRPr lang="en-US" sz="3600" dirty="0" smtClean="0"/>
          </a:p>
        </p:txBody>
      </p:sp>
      <p:sp>
        <p:nvSpPr>
          <p:cNvPr id="16386" name="Rectangle 4"/>
          <p:cNvSpPr>
            <a:spLocks noGrp="1" noChangeArrowheads="1"/>
          </p:cNvSpPr>
          <p:nvPr>
            <p:ph type="ctrTitle"/>
          </p:nvPr>
        </p:nvSpPr>
        <p:spPr/>
        <p:txBody>
          <a:bodyPr/>
          <a:lstStyle/>
          <a:p>
            <a:r>
              <a:rPr lang="en-US" dirty="0" smtClean="0">
                <a:solidFill>
                  <a:schemeClr val="bg2"/>
                </a:solidFill>
              </a:rPr>
              <a:t>PHASE II</a:t>
            </a:r>
          </a:p>
        </p:txBody>
      </p:sp>
    </p:spTree>
    <p:extLst>
      <p:ext uri="{BB962C8B-B14F-4D97-AF65-F5344CB8AC3E}">
        <p14:creationId xmlns:p14="http://schemas.microsoft.com/office/powerpoint/2010/main" val="60198055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143000" y="304800"/>
            <a:ext cx="7378700" cy="1143000"/>
          </a:xfrm>
        </p:spPr>
        <p:txBody>
          <a:bodyPr/>
          <a:lstStyle/>
          <a:p>
            <a:pPr algn="ctr"/>
            <a:r>
              <a:rPr lang="en-US" dirty="0" smtClean="0">
                <a:solidFill>
                  <a:schemeClr val="tx1"/>
                </a:solidFill>
              </a:rPr>
              <a:t>Survey Instrument</a:t>
            </a:r>
          </a:p>
        </p:txBody>
      </p:sp>
      <p:graphicFrame>
        <p:nvGraphicFramePr>
          <p:cNvPr id="2" name="Diagram 1"/>
          <p:cNvGraphicFramePr/>
          <p:nvPr>
            <p:extLst>
              <p:ext uri="{D42A27DB-BD31-4B8C-83A1-F6EECF244321}">
                <p14:modId xmlns:p14="http://schemas.microsoft.com/office/powerpoint/2010/main" val="1386192075"/>
              </p:ext>
            </p:extLst>
          </p:nvPr>
        </p:nvGraphicFramePr>
        <p:xfrm>
          <a:off x="762000" y="1752600"/>
          <a:ext cx="77724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882149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77240" y="152400"/>
            <a:ext cx="7543800" cy="914400"/>
          </a:xfrm>
        </p:spPr>
        <p:txBody>
          <a:bodyPr>
            <a:normAutofit fontScale="90000"/>
          </a:bodyPr>
          <a:lstStyle/>
          <a:p>
            <a:pPr algn="ctr"/>
            <a:r>
              <a:rPr lang="en-US" sz="3200" b="1" spc="300" dirty="0" smtClean="0">
                <a:solidFill>
                  <a:schemeClr val="bg1"/>
                </a:solidFill>
                <a:effectLst/>
                <a:latin typeface="Arial" pitchFamily="34" charset="0"/>
                <a:cs typeface="Arial" pitchFamily="34" charset="0"/>
              </a:rPr>
              <a:t/>
            </a:r>
            <a:br>
              <a:rPr lang="en-US" sz="3200" b="1" spc="300" dirty="0" smtClean="0">
                <a:solidFill>
                  <a:schemeClr val="bg1"/>
                </a:solidFill>
                <a:effectLst/>
                <a:latin typeface="Arial" pitchFamily="34" charset="0"/>
                <a:cs typeface="Arial" pitchFamily="34" charset="0"/>
              </a:rPr>
            </a:br>
            <a:r>
              <a:rPr lang="en-US" sz="3200" b="1" spc="300" dirty="0" smtClean="0">
                <a:solidFill>
                  <a:schemeClr val="bg1"/>
                </a:solidFill>
                <a:effectLst/>
                <a:latin typeface="Arial" pitchFamily="34" charset="0"/>
                <a:cs typeface="Arial" pitchFamily="34" charset="0"/>
              </a:rPr>
              <a:t>SAMPLE </a:t>
            </a:r>
            <a:r>
              <a:rPr lang="en-US" sz="3200" b="1" spc="300" dirty="0" smtClean="0">
                <a:solidFill>
                  <a:schemeClr val="bg1"/>
                </a:solidFill>
                <a:latin typeface="Arial" pitchFamily="34" charset="0"/>
                <a:cs typeface="Arial" pitchFamily="34" charset="0"/>
              </a:rPr>
              <a:t>CONCEPT MAP</a:t>
            </a:r>
            <a:endParaRPr lang="en-US" sz="3200" b="1" spc="300" dirty="0">
              <a:solidFill>
                <a:schemeClr val="bg1"/>
              </a:solidFill>
              <a:effectLst/>
              <a:latin typeface="Arial" pitchFamily="34" charset="0"/>
              <a:cs typeface="Arial" pitchFamily="34" charset="0"/>
            </a:endParaRPr>
          </a:p>
        </p:txBody>
      </p:sp>
      <p:sp>
        <p:nvSpPr>
          <p:cNvPr id="26" name="Rounded Rectangle 25"/>
          <p:cNvSpPr/>
          <p:nvPr/>
        </p:nvSpPr>
        <p:spPr>
          <a:xfrm>
            <a:off x="609600" y="1828800"/>
            <a:ext cx="1605156" cy="6096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Berlin Sans FB" pitchFamily="34" charset="0"/>
              </a:rPr>
              <a:t>Position Status</a:t>
            </a:r>
            <a:endParaRPr lang="en-US" sz="2000" dirty="0">
              <a:latin typeface="Berlin Sans FB" pitchFamily="34" charset="0"/>
            </a:endParaRPr>
          </a:p>
        </p:txBody>
      </p:sp>
      <p:sp>
        <p:nvSpPr>
          <p:cNvPr id="28" name="Rounded Rectangle 27"/>
          <p:cNvSpPr/>
          <p:nvPr/>
        </p:nvSpPr>
        <p:spPr>
          <a:xfrm>
            <a:off x="609600" y="2514600"/>
            <a:ext cx="1605156" cy="6096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Berlin Sans FB" pitchFamily="34" charset="0"/>
              </a:rPr>
              <a:t>Racial Identity</a:t>
            </a:r>
            <a:endParaRPr lang="en-US" dirty="0">
              <a:latin typeface="Berlin Sans FB" pitchFamily="34" charset="0"/>
            </a:endParaRPr>
          </a:p>
        </p:txBody>
      </p:sp>
      <p:sp>
        <p:nvSpPr>
          <p:cNvPr id="30" name="Rounded Rectangle 29"/>
          <p:cNvSpPr/>
          <p:nvPr/>
        </p:nvSpPr>
        <p:spPr>
          <a:xfrm>
            <a:off x="609600" y="3200400"/>
            <a:ext cx="1605156" cy="6096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Berlin Sans FB" pitchFamily="34" charset="0"/>
              </a:rPr>
              <a:t>Gender Identity</a:t>
            </a:r>
            <a:endParaRPr lang="en-US" dirty="0">
              <a:latin typeface="Berlin Sans FB" pitchFamily="34" charset="0"/>
            </a:endParaRPr>
          </a:p>
        </p:txBody>
      </p:sp>
      <p:sp>
        <p:nvSpPr>
          <p:cNvPr id="32" name="Rounded Rectangle 31"/>
          <p:cNvSpPr/>
          <p:nvPr/>
        </p:nvSpPr>
        <p:spPr>
          <a:xfrm>
            <a:off x="609600" y="3886200"/>
            <a:ext cx="1605156" cy="6096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Berlin Sans FB" pitchFamily="34" charset="0"/>
              </a:rPr>
              <a:t>Sexual Identity</a:t>
            </a:r>
            <a:endParaRPr lang="en-US" sz="2000" dirty="0">
              <a:latin typeface="Berlin Sans FB" pitchFamily="34" charset="0"/>
            </a:endParaRPr>
          </a:p>
        </p:txBody>
      </p:sp>
      <p:sp>
        <p:nvSpPr>
          <p:cNvPr id="34" name="Rounded Rectangle 33"/>
          <p:cNvSpPr/>
          <p:nvPr/>
        </p:nvSpPr>
        <p:spPr>
          <a:xfrm>
            <a:off x="609600" y="4572000"/>
            <a:ext cx="1605156" cy="6096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Berlin Sans FB" pitchFamily="34" charset="0"/>
              </a:rPr>
              <a:t>dis</a:t>
            </a:r>
            <a:r>
              <a:rPr lang="en-US" sz="2000" dirty="0">
                <a:latin typeface="Berlin Sans FB" pitchFamily="34" charset="0"/>
              </a:rPr>
              <a:t>A</a:t>
            </a:r>
            <a:r>
              <a:rPr lang="en-US" sz="2000" dirty="0" smtClean="0">
                <a:latin typeface="Berlin Sans FB" pitchFamily="34" charset="0"/>
              </a:rPr>
              <a:t>bility Status</a:t>
            </a:r>
            <a:endParaRPr lang="en-US" sz="2000" dirty="0">
              <a:latin typeface="Berlin Sans FB" pitchFamily="34" charset="0"/>
            </a:endParaRPr>
          </a:p>
        </p:txBody>
      </p:sp>
      <p:sp>
        <p:nvSpPr>
          <p:cNvPr id="36" name="Rounded Rectangle 35"/>
          <p:cNvSpPr/>
          <p:nvPr/>
        </p:nvSpPr>
        <p:spPr>
          <a:xfrm>
            <a:off x="609600" y="5257800"/>
            <a:ext cx="1605156" cy="6096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Berlin Sans FB" pitchFamily="34" charset="0"/>
              </a:rPr>
              <a:t>SES status</a:t>
            </a:r>
            <a:endParaRPr lang="en-US" sz="2000" dirty="0">
              <a:latin typeface="Berlin Sans FB" pitchFamily="34" charset="0"/>
            </a:endParaRPr>
          </a:p>
        </p:txBody>
      </p:sp>
      <p:sp>
        <p:nvSpPr>
          <p:cNvPr id="38" name="Rounded Rectangle 37"/>
          <p:cNvSpPr/>
          <p:nvPr/>
        </p:nvSpPr>
        <p:spPr>
          <a:xfrm>
            <a:off x="604644" y="5943600"/>
            <a:ext cx="1605156" cy="609600"/>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Berlin Sans FB" pitchFamily="34" charset="0"/>
              </a:rPr>
              <a:t>Spiritual identity</a:t>
            </a:r>
            <a:endParaRPr lang="en-US" sz="2000" dirty="0">
              <a:latin typeface="Berlin Sans FB" pitchFamily="34" charset="0"/>
            </a:endParaRPr>
          </a:p>
        </p:txBody>
      </p:sp>
      <p:sp>
        <p:nvSpPr>
          <p:cNvPr id="44" name="Oval 43"/>
          <p:cNvSpPr/>
          <p:nvPr/>
        </p:nvSpPr>
        <p:spPr>
          <a:xfrm>
            <a:off x="3443289" y="1981201"/>
            <a:ext cx="2386012" cy="887462"/>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Berlin Sans FB" pitchFamily="34" charset="0"/>
              </a:rPr>
              <a:t>Experiences</a:t>
            </a:r>
            <a:endParaRPr lang="en-US" sz="2400" dirty="0">
              <a:solidFill>
                <a:schemeClr val="bg1"/>
              </a:solidFill>
              <a:latin typeface="Berlin Sans FB" pitchFamily="34" charset="0"/>
            </a:endParaRPr>
          </a:p>
        </p:txBody>
      </p:sp>
      <p:sp>
        <p:nvSpPr>
          <p:cNvPr id="45" name="Oval 44"/>
          <p:cNvSpPr/>
          <p:nvPr/>
        </p:nvSpPr>
        <p:spPr>
          <a:xfrm>
            <a:off x="3443288" y="3200400"/>
            <a:ext cx="2362198" cy="9525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Berlin Sans FB" pitchFamily="34" charset="0"/>
              </a:rPr>
              <a:t>Perceptions</a:t>
            </a:r>
            <a:endParaRPr lang="en-US" sz="2400" dirty="0">
              <a:solidFill>
                <a:schemeClr val="bg1"/>
              </a:solidFill>
              <a:latin typeface="Berlin Sans FB" pitchFamily="34" charset="0"/>
            </a:endParaRPr>
          </a:p>
        </p:txBody>
      </p:sp>
      <p:sp>
        <p:nvSpPr>
          <p:cNvPr id="46" name="Oval 45"/>
          <p:cNvSpPr/>
          <p:nvPr/>
        </p:nvSpPr>
        <p:spPr>
          <a:xfrm>
            <a:off x="3467101" y="4648200"/>
            <a:ext cx="2476499" cy="1143000"/>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latin typeface="Berlin Sans FB" pitchFamily="34" charset="0"/>
              </a:rPr>
              <a:t>Institutional Actions</a:t>
            </a:r>
            <a:endParaRPr lang="en-US" sz="2400" dirty="0">
              <a:solidFill>
                <a:schemeClr val="bg1"/>
              </a:solidFill>
              <a:latin typeface="Berlin Sans FB" pitchFamily="34" charset="0"/>
            </a:endParaRPr>
          </a:p>
        </p:txBody>
      </p:sp>
      <p:sp>
        <p:nvSpPr>
          <p:cNvPr id="50" name="Oval 49"/>
          <p:cNvSpPr/>
          <p:nvPr/>
        </p:nvSpPr>
        <p:spPr>
          <a:xfrm>
            <a:off x="6553200" y="2700634"/>
            <a:ext cx="2209800" cy="80233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Berlin Sans FB" pitchFamily="34" charset="0"/>
              </a:rPr>
              <a:t>Professional Success</a:t>
            </a:r>
            <a:endParaRPr lang="en-US" sz="2000" dirty="0">
              <a:latin typeface="Berlin Sans FB" pitchFamily="34" charset="0"/>
            </a:endParaRPr>
          </a:p>
        </p:txBody>
      </p:sp>
      <p:sp>
        <p:nvSpPr>
          <p:cNvPr id="51" name="Oval 50"/>
          <p:cNvSpPr/>
          <p:nvPr/>
        </p:nvSpPr>
        <p:spPr>
          <a:xfrm>
            <a:off x="6667500" y="4048891"/>
            <a:ext cx="2095500" cy="80233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atin typeface="Berlin Sans FB" pitchFamily="34" charset="0"/>
              </a:rPr>
              <a:t>Intent to Persist</a:t>
            </a:r>
            <a:endParaRPr lang="en-US" sz="2000" dirty="0">
              <a:latin typeface="Berlin Sans FB" pitchFamily="34" charset="0"/>
            </a:endParaRPr>
          </a:p>
        </p:txBody>
      </p:sp>
      <p:sp>
        <p:nvSpPr>
          <p:cNvPr id="4" name="TextBox 3"/>
          <p:cNvSpPr txBox="1"/>
          <p:nvPr/>
        </p:nvSpPr>
        <p:spPr>
          <a:xfrm>
            <a:off x="67269" y="1219200"/>
            <a:ext cx="3124200" cy="461665"/>
          </a:xfrm>
          <a:prstGeom prst="rect">
            <a:avLst/>
          </a:prstGeom>
          <a:noFill/>
          <a:ln w="25400">
            <a:solidFill>
              <a:schemeClr val="bg1"/>
            </a:solidFill>
            <a:round/>
          </a:ln>
        </p:spPr>
        <p:txBody>
          <a:bodyPr wrap="square" rtlCol="0">
            <a:spAutoFit/>
          </a:bodyPr>
          <a:lstStyle/>
          <a:p>
            <a:r>
              <a:rPr lang="en-US" sz="2400" dirty="0" smtClean="0">
                <a:solidFill>
                  <a:schemeClr val="tx2"/>
                </a:solidFill>
                <a:latin typeface="Aharoni" pitchFamily="2" charset="-79"/>
                <a:cs typeface="Aharoni" pitchFamily="2" charset="-79"/>
              </a:rPr>
              <a:t>IDENTITY EXAMPLES</a:t>
            </a:r>
            <a:endParaRPr lang="en-US" dirty="0">
              <a:solidFill>
                <a:schemeClr val="tx2"/>
              </a:solidFill>
              <a:latin typeface="Aharoni" pitchFamily="2" charset="-79"/>
              <a:cs typeface="Aharoni" pitchFamily="2" charset="-79"/>
            </a:endParaRPr>
          </a:p>
        </p:txBody>
      </p:sp>
      <p:sp>
        <p:nvSpPr>
          <p:cNvPr id="52" name="TextBox 51"/>
          <p:cNvSpPr txBox="1"/>
          <p:nvPr/>
        </p:nvSpPr>
        <p:spPr>
          <a:xfrm>
            <a:off x="3714750" y="1219200"/>
            <a:ext cx="1981200" cy="461665"/>
          </a:xfrm>
          <a:prstGeom prst="rect">
            <a:avLst/>
          </a:prstGeom>
          <a:noFill/>
          <a:ln w="25400">
            <a:solidFill>
              <a:schemeClr val="bg1"/>
            </a:solidFill>
          </a:ln>
        </p:spPr>
        <p:txBody>
          <a:bodyPr wrap="square" rtlCol="0">
            <a:spAutoFit/>
          </a:bodyPr>
          <a:lstStyle/>
          <a:p>
            <a:r>
              <a:rPr lang="en-US" sz="2400" dirty="0" smtClean="0">
                <a:solidFill>
                  <a:schemeClr val="tx2"/>
                </a:solidFill>
                <a:latin typeface="Aharoni" pitchFamily="2" charset="-79"/>
                <a:cs typeface="Aharoni" pitchFamily="2" charset="-79"/>
              </a:rPr>
              <a:t>   CLIMATE</a:t>
            </a:r>
            <a:endParaRPr lang="en-US" dirty="0">
              <a:solidFill>
                <a:schemeClr val="tx2"/>
              </a:solidFill>
              <a:latin typeface="Aharoni" pitchFamily="2" charset="-79"/>
              <a:cs typeface="Aharoni" pitchFamily="2" charset="-79"/>
            </a:endParaRPr>
          </a:p>
        </p:txBody>
      </p:sp>
      <p:sp>
        <p:nvSpPr>
          <p:cNvPr id="53" name="TextBox 52"/>
          <p:cNvSpPr txBox="1"/>
          <p:nvPr/>
        </p:nvSpPr>
        <p:spPr>
          <a:xfrm>
            <a:off x="6781800" y="1219200"/>
            <a:ext cx="1981200" cy="461665"/>
          </a:xfrm>
          <a:prstGeom prst="rect">
            <a:avLst/>
          </a:prstGeom>
          <a:noFill/>
          <a:ln w="25400">
            <a:solidFill>
              <a:schemeClr val="bg1"/>
            </a:solidFill>
          </a:ln>
        </p:spPr>
        <p:txBody>
          <a:bodyPr wrap="square" rtlCol="0">
            <a:spAutoFit/>
          </a:bodyPr>
          <a:lstStyle/>
          <a:p>
            <a:r>
              <a:rPr lang="en-US" sz="2400" dirty="0" smtClean="0">
                <a:solidFill>
                  <a:schemeClr val="tx2"/>
                </a:solidFill>
                <a:latin typeface="Aharoni" pitchFamily="2" charset="-79"/>
                <a:cs typeface="Aharoni" pitchFamily="2" charset="-79"/>
              </a:rPr>
              <a:t>OUTCOMES</a:t>
            </a:r>
            <a:endParaRPr lang="en-US" dirty="0">
              <a:solidFill>
                <a:schemeClr val="tx2"/>
              </a:solidFill>
              <a:latin typeface="Aharoni" pitchFamily="2" charset="-79"/>
              <a:cs typeface="Aharoni" pitchFamily="2" charset="-79"/>
            </a:endParaRPr>
          </a:p>
        </p:txBody>
      </p:sp>
    </p:spTree>
    <p:extLst>
      <p:ext uri="{BB962C8B-B14F-4D97-AF65-F5344CB8AC3E}">
        <p14:creationId xmlns:p14="http://schemas.microsoft.com/office/powerpoint/2010/main" val="243327461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7" name="Rectangle 3"/>
          <p:cNvSpPr>
            <a:spLocks noGrp="1" noChangeArrowheads="1"/>
          </p:cNvSpPr>
          <p:nvPr>
            <p:ph idx="1"/>
          </p:nvPr>
        </p:nvSpPr>
        <p:spPr>
          <a:xfrm>
            <a:off x="685800" y="2209800"/>
            <a:ext cx="7958138" cy="3881438"/>
          </a:xfrm>
        </p:spPr>
        <p:txBody>
          <a:bodyPr/>
          <a:lstStyle/>
          <a:p>
            <a:pPr marL="0" indent="0">
              <a:lnSpc>
                <a:spcPct val="80000"/>
              </a:lnSpc>
              <a:buNone/>
            </a:pPr>
            <a:r>
              <a:rPr lang="en-US" sz="3600" dirty="0" smtClean="0">
                <a:solidFill>
                  <a:schemeClr val="bg2"/>
                </a:solidFill>
              </a:rPr>
              <a:t>Preparing the University Community</a:t>
            </a:r>
          </a:p>
          <a:p>
            <a:pPr marL="0" indent="0">
              <a:lnSpc>
                <a:spcPct val="80000"/>
              </a:lnSpc>
              <a:buNone/>
            </a:pPr>
            <a:endParaRPr lang="en-US" dirty="0" smtClean="0"/>
          </a:p>
          <a:p>
            <a:pPr lvl="2">
              <a:lnSpc>
                <a:spcPct val="80000"/>
              </a:lnSpc>
              <a:buClr>
                <a:schemeClr val="bg2"/>
              </a:buClr>
              <a:buFont typeface="Wingdings" pitchFamily="2" charset="2"/>
              <a:buChar char="Ø"/>
            </a:pPr>
            <a:r>
              <a:rPr lang="en-US" sz="3200" dirty="0" smtClean="0"/>
              <a:t> </a:t>
            </a:r>
            <a:r>
              <a:rPr lang="en-US" sz="3200" dirty="0" smtClean="0">
                <a:solidFill>
                  <a:schemeClr val="bg1"/>
                </a:solidFill>
              </a:rPr>
              <a:t>Talking points</a:t>
            </a:r>
          </a:p>
          <a:p>
            <a:pPr lvl="2">
              <a:lnSpc>
                <a:spcPct val="80000"/>
              </a:lnSpc>
              <a:buClr>
                <a:schemeClr val="bg2"/>
              </a:buClr>
              <a:buFont typeface="Wingdings" pitchFamily="2" charset="2"/>
              <a:buChar char="Ø"/>
            </a:pPr>
            <a:r>
              <a:rPr lang="en-US" sz="3200" dirty="0" smtClean="0">
                <a:solidFill>
                  <a:schemeClr val="bg1"/>
                </a:solidFill>
              </a:rPr>
              <a:t> Incentives</a:t>
            </a:r>
          </a:p>
          <a:p>
            <a:pPr lvl="2">
              <a:lnSpc>
                <a:spcPct val="80000"/>
              </a:lnSpc>
              <a:buClr>
                <a:schemeClr val="bg2"/>
              </a:buClr>
              <a:buFont typeface="Wingdings" pitchFamily="2" charset="2"/>
              <a:buChar char="Ø"/>
            </a:pPr>
            <a:r>
              <a:rPr lang="en-US" sz="3200" dirty="0" smtClean="0">
                <a:solidFill>
                  <a:schemeClr val="bg1"/>
                </a:solidFill>
              </a:rPr>
              <a:t> Invitation letter</a:t>
            </a:r>
          </a:p>
          <a:p>
            <a:pPr lvl="2">
              <a:lnSpc>
                <a:spcPct val="80000"/>
              </a:lnSpc>
              <a:buClr>
                <a:schemeClr val="bg2"/>
              </a:buClr>
              <a:buFont typeface="Wingdings" pitchFamily="2" charset="2"/>
              <a:buChar char="Ø"/>
            </a:pPr>
            <a:r>
              <a:rPr lang="en-US" sz="3200" dirty="0" smtClean="0">
                <a:solidFill>
                  <a:schemeClr val="bg1"/>
                </a:solidFill>
              </a:rPr>
              <a:t> Subsequent invitations to participate</a:t>
            </a:r>
          </a:p>
          <a:p>
            <a:pPr>
              <a:lnSpc>
                <a:spcPct val="80000"/>
              </a:lnSpc>
              <a:buClr>
                <a:schemeClr val="bg2"/>
              </a:buClr>
              <a:buFont typeface="Wingdings" pitchFamily="2" charset="2"/>
              <a:buChar char="Ø"/>
            </a:pPr>
            <a:endParaRPr lang="en-US" dirty="0" smtClean="0"/>
          </a:p>
          <a:p>
            <a:pPr>
              <a:lnSpc>
                <a:spcPct val="80000"/>
              </a:lnSpc>
              <a:buFont typeface="Wingdings" pitchFamily="2" charset="2"/>
              <a:buNone/>
            </a:pPr>
            <a:endParaRPr lang="en-US" sz="1600" dirty="0" smtClean="0"/>
          </a:p>
        </p:txBody>
      </p:sp>
      <p:sp>
        <p:nvSpPr>
          <p:cNvPr id="19458" name="Rectangle 2"/>
          <p:cNvSpPr>
            <a:spLocks noGrp="1" noChangeArrowheads="1"/>
          </p:cNvSpPr>
          <p:nvPr>
            <p:ph type="title"/>
          </p:nvPr>
        </p:nvSpPr>
        <p:spPr/>
        <p:txBody>
          <a:bodyPr/>
          <a:lstStyle/>
          <a:p>
            <a:pPr algn="ctr"/>
            <a:r>
              <a:rPr lang="en-US" sz="4000" dirty="0" smtClean="0">
                <a:solidFill>
                  <a:schemeClr val="tx1"/>
                </a:solidFill>
              </a:rPr>
              <a:t>Communication Plan</a:t>
            </a:r>
          </a:p>
        </p:txBody>
      </p:sp>
    </p:spTree>
    <p:extLst>
      <p:ext uri="{BB962C8B-B14F-4D97-AF65-F5344CB8AC3E}">
        <p14:creationId xmlns:p14="http://schemas.microsoft.com/office/powerpoint/2010/main" val="70614043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7" name="Rectangle 3"/>
          <p:cNvSpPr>
            <a:spLocks noGrp="1" noChangeArrowheads="1"/>
          </p:cNvSpPr>
          <p:nvPr>
            <p:ph idx="1"/>
          </p:nvPr>
        </p:nvSpPr>
        <p:spPr>
          <a:xfrm>
            <a:off x="3429000" y="2286000"/>
            <a:ext cx="5334000" cy="2209800"/>
          </a:xfrm>
        </p:spPr>
        <p:txBody>
          <a:bodyPr>
            <a:normAutofit/>
          </a:bodyPr>
          <a:lstStyle/>
          <a:p>
            <a:pPr>
              <a:lnSpc>
                <a:spcPct val="80000"/>
              </a:lnSpc>
              <a:buClr>
                <a:schemeClr val="bg2"/>
              </a:buClr>
              <a:buFont typeface="Wingdings" pitchFamily="2" charset="2"/>
              <a:buChar char="Ø"/>
            </a:pPr>
            <a:r>
              <a:rPr lang="en-US" sz="3200" dirty="0" smtClean="0"/>
              <a:t>Proposal application</a:t>
            </a:r>
          </a:p>
          <a:p>
            <a:pPr>
              <a:lnSpc>
                <a:spcPct val="80000"/>
              </a:lnSpc>
              <a:buClr>
                <a:schemeClr val="bg2"/>
              </a:buClr>
              <a:buFont typeface="Wingdings" pitchFamily="2" charset="2"/>
              <a:buChar char="Ø"/>
            </a:pPr>
            <a:endParaRPr lang="en-US" sz="3200" dirty="0" smtClean="0"/>
          </a:p>
          <a:p>
            <a:pPr>
              <a:lnSpc>
                <a:spcPct val="80000"/>
              </a:lnSpc>
              <a:buClr>
                <a:schemeClr val="bg2"/>
              </a:buClr>
              <a:buFont typeface="Wingdings" pitchFamily="2" charset="2"/>
              <a:buChar char="Ø"/>
            </a:pPr>
            <a:r>
              <a:rPr lang="en-US" sz="3200" dirty="0" smtClean="0"/>
              <a:t>Primary Investigator from Whitman College</a:t>
            </a:r>
          </a:p>
          <a:p>
            <a:pPr marL="0" indent="0">
              <a:lnSpc>
                <a:spcPct val="80000"/>
              </a:lnSpc>
              <a:buClr>
                <a:schemeClr val="bg2"/>
              </a:buClr>
              <a:buNone/>
            </a:pPr>
            <a:endParaRPr lang="en-US" sz="3200" dirty="0" smtClean="0"/>
          </a:p>
          <a:p>
            <a:pPr lvl="1">
              <a:lnSpc>
                <a:spcPct val="80000"/>
              </a:lnSpc>
              <a:buFont typeface="Wingdings" pitchFamily="2" charset="2"/>
              <a:buNone/>
            </a:pPr>
            <a:endParaRPr lang="en-US" sz="3200" dirty="0" smtClean="0">
              <a:solidFill>
                <a:schemeClr val="tx1"/>
              </a:solidFill>
            </a:endParaRPr>
          </a:p>
          <a:p>
            <a:pPr>
              <a:lnSpc>
                <a:spcPct val="80000"/>
              </a:lnSpc>
              <a:buFont typeface="Wingdings" pitchFamily="2" charset="2"/>
              <a:buNone/>
            </a:pPr>
            <a:endParaRPr lang="en-US" sz="3200" dirty="0" smtClean="0"/>
          </a:p>
          <a:p>
            <a:pPr>
              <a:lnSpc>
                <a:spcPct val="80000"/>
              </a:lnSpc>
              <a:buFont typeface="Wingdings" pitchFamily="2" charset="2"/>
              <a:buNone/>
            </a:pPr>
            <a:endParaRPr lang="en-US" sz="2000" dirty="0" smtClean="0"/>
          </a:p>
        </p:txBody>
      </p:sp>
      <p:sp>
        <p:nvSpPr>
          <p:cNvPr id="20482" name="Rectangle 2"/>
          <p:cNvSpPr>
            <a:spLocks noGrp="1" noChangeArrowheads="1"/>
          </p:cNvSpPr>
          <p:nvPr>
            <p:ph type="title"/>
          </p:nvPr>
        </p:nvSpPr>
        <p:spPr/>
        <p:txBody>
          <a:bodyPr/>
          <a:lstStyle/>
          <a:p>
            <a:pPr algn="ctr"/>
            <a:r>
              <a:rPr lang="en-US" sz="4000" dirty="0" smtClean="0">
                <a:solidFill>
                  <a:schemeClr val="tx1"/>
                </a:solidFill>
              </a:rPr>
              <a:t>Institutional Review Board</a:t>
            </a:r>
          </a:p>
        </p:txBody>
      </p:sp>
      <p:pic>
        <p:nvPicPr>
          <p:cNvPr id="1027" name="Picture 3" descr="C:\Users\sxr2\AppData\Local\Microsoft\Windows\Temporary Internet Files\Content.IE5\TMW53YW1\MP90044248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133600"/>
            <a:ext cx="216356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99700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subTitle" idx="1"/>
          </p:nvPr>
        </p:nvSpPr>
        <p:spPr/>
        <p:txBody>
          <a:bodyPr/>
          <a:lstStyle/>
          <a:p>
            <a:r>
              <a:rPr lang="en-US" sz="2400" dirty="0" smtClean="0"/>
              <a:t>Survey Implementation</a:t>
            </a:r>
          </a:p>
          <a:p>
            <a:r>
              <a:rPr lang="en-US" sz="2400" dirty="0" smtClean="0"/>
              <a:t>Data Analysis </a:t>
            </a:r>
          </a:p>
        </p:txBody>
      </p:sp>
      <p:sp>
        <p:nvSpPr>
          <p:cNvPr id="21506" name="Rectangle 2"/>
          <p:cNvSpPr>
            <a:spLocks noGrp="1" noChangeArrowheads="1"/>
          </p:cNvSpPr>
          <p:nvPr>
            <p:ph type="ctrTitle"/>
          </p:nvPr>
        </p:nvSpPr>
        <p:spPr/>
        <p:txBody>
          <a:bodyPr/>
          <a:lstStyle/>
          <a:p>
            <a:r>
              <a:rPr lang="en-US" dirty="0" smtClean="0">
                <a:solidFill>
                  <a:schemeClr val="bg2"/>
                </a:solidFill>
              </a:rPr>
              <a:t>PHASE III</a:t>
            </a:r>
          </a:p>
        </p:txBody>
      </p:sp>
    </p:spTree>
    <p:extLst>
      <p:ext uri="{BB962C8B-B14F-4D97-AF65-F5344CB8AC3E}">
        <p14:creationId xmlns:p14="http://schemas.microsoft.com/office/powerpoint/2010/main" val="181206139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1066800" y="533400"/>
            <a:ext cx="7378700" cy="1143000"/>
          </a:xfrm>
        </p:spPr>
        <p:txBody>
          <a:bodyPr>
            <a:normAutofit/>
          </a:bodyPr>
          <a:lstStyle/>
          <a:p>
            <a:pPr algn="ctr"/>
            <a:r>
              <a:rPr lang="en-US" sz="3200" dirty="0" smtClean="0">
                <a:solidFill>
                  <a:schemeClr val="tx1"/>
                </a:solidFill>
              </a:rPr>
              <a:t>SAMPLE Response  Rates</a:t>
            </a:r>
            <a:br>
              <a:rPr lang="en-US" sz="3200" dirty="0" smtClean="0">
                <a:solidFill>
                  <a:schemeClr val="tx1"/>
                </a:solidFill>
              </a:rPr>
            </a:br>
            <a:r>
              <a:rPr lang="en-US" sz="3200" dirty="0" smtClean="0">
                <a:solidFill>
                  <a:schemeClr val="tx1"/>
                </a:solidFill>
              </a:rPr>
              <a:t>Demographics of Population &amp; Sample</a:t>
            </a:r>
          </a:p>
        </p:txBody>
      </p:sp>
      <p:graphicFrame>
        <p:nvGraphicFramePr>
          <p:cNvPr id="6" name="Table 5"/>
          <p:cNvGraphicFramePr>
            <a:graphicFrameLocks noGrp="1"/>
          </p:cNvGraphicFramePr>
          <p:nvPr>
            <p:extLst>
              <p:ext uri="{D42A27DB-BD31-4B8C-83A1-F6EECF244321}">
                <p14:modId xmlns:p14="http://schemas.microsoft.com/office/powerpoint/2010/main" val="1649340349"/>
              </p:ext>
            </p:extLst>
          </p:nvPr>
        </p:nvGraphicFramePr>
        <p:xfrm>
          <a:off x="533400" y="1828798"/>
          <a:ext cx="8153400" cy="4724408"/>
        </p:xfrm>
        <a:graphic>
          <a:graphicData uri="http://schemas.openxmlformats.org/drawingml/2006/table">
            <a:tbl>
              <a:tblPr/>
              <a:tblGrid>
                <a:gridCol w="1879712"/>
                <a:gridCol w="163453"/>
                <a:gridCol w="306486"/>
                <a:gridCol w="587412"/>
                <a:gridCol w="97902"/>
                <a:gridCol w="1076920"/>
                <a:gridCol w="1128932"/>
                <a:gridCol w="868882"/>
                <a:gridCol w="755337"/>
                <a:gridCol w="615290"/>
                <a:gridCol w="673074"/>
              </a:tblGrid>
              <a:tr h="286120">
                <a:tc gridSpan="11">
                  <a:txBody>
                    <a:bodyPr/>
                    <a:lstStyle/>
                    <a:p>
                      <a:pPr algn="ctr" fontAlgn="b"/>
                      <a:r>
                        <a:rPr lang="en-US" sz="1600" b="1" i="0" u="none" strike="noStrike" dirty="0" smtClean="0">
                          <a:solidFill>
                            <a:schemeClr val="tx1"/>
                          </a:solidFill>
                          <a:latin typeface="Arial"/>
                        </a:rPr>
                        <a:t>Whitman</a:t>
                      </a:r>
                      <a:r>
                        <a:rPr lang="en-US" sz="1600" b="1" i="0" u="none" strike="noStrike" baseline="0" dirty="0" smtClean="0">
                          <a:solidFill>
                            <a:schemeClr val="tx1"/>
                          </a:solidFill>
                          <a:latin typeface="Arial"/>
                        </a:rPr>
                        <a:t> College</a:t>
                      </a:r>
                      <a:endParaRPr lang="en-US" sz="1600" b="1"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900" b="0" i="0" u="none" strike="noStrike" dirty="0">
                        <a:solidFill>
                          <a:schemeClr val="bg2"/>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algn="l" fontAlgn="b"/>
                      <a:endParaRPr lang="en-US" sz="900" b="0" i="0" u="none" strike="noStrike" dirty="0">
                        <a:solidFill>
                          <a:schemeClr val="bg2"/>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hMerge="1">
                  <a:txBody>
                    <a:bodyPr/>
                    <a:lstStyle/>
                    <a:p>
                      <a:pPr algn="l" fontAlgn="b"/>
                      <a:endParaRPr lang="en-US" sz="900" b="0" i="0" u="none" strike="noStrike" dirty="0">
                        <a:solidFill>
                          <a:schemeClr val="bg2"/>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hMerge="1">
                  <a:txBody>
                    <a:bodyPr/>
                    <a:lstStyle/>
                    <a:p>
                      <a:pPr algn="l" fontAlgn="b"/>
                      <a:endParaRPr lang="en-US" sz="900" b="0" i="0" u="none" strike="noStrike" dirty="0">
                        <a:solidFill>
                          <a:schemeClr val="bg2"/>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hMerge="1">
                  <a:txBody>
                    <a:bodyPr/>
                    <a:lstStyle/>
                    <a:p>
                      <a:pPr algn="l" fontAlgn="b"/>
                      <a:endParaRPr lang="en-US" sz="900" b="0" i="0" u="none" strike="noStrike" dirty="0">
                        <a:solidFill>
                          <a:schemeClr val="bg2"/>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hMerge="1">
                  <a:txBody>
                    <a:bodyPr/>
                    <a:lstStyle/>
                    <a:p>
                      <a:pPr algn="l" fontAlgn="b"/>
                      <a:endParaRPr lang="en-US" sz="900" b="0" i="0" u="none" strike="noStrike" dirty="0">
                        <a:solidFill>
                          <a:schemeClr val="bg2"/>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hMerge="1">
                  <a:txBody>
                    <a:bodyPr/>
                    <a:lstStyle/>
                    <a:p>
                      <a:pPr algn="l" fontAlgn="b"/>
                      <a:endParaRPr lang="en-US" sz="900" b="0" i="0" u="none" strike="noStrike" dirty="0">
                        <a:solidFill>
                          <a:schemeClr val="bg2"/>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371493">
                <a:tc>
                  <a:txBody>
                    <a:bodyPr/>
                    <a:lstStyle/>
                    <a:p>
                      <a:pPr algn="l" fontAlgn="b"/>
                      <a:r>
                        <a:rPr lang="en-US" sz="1400" b="1" i="0" u="none" strike="noStrike" baseline="0" dirty="0" smtClean="0">
                          <a:solidFill>
                            <a:schemeClr val="tx1"/>
                          </a:solidFill>
                          <a:latin typeface="Arial"/>
                        </a:rPr>
                        <a:t>Spring 2016</a:t>
                      </a:r>
                      <a:endParaRPr lang="en-US" sz="1400" b="1"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endParaRPr lang="en-US" dirty="0">
                        <a:solidFill>
                          <a:schemeClr val="tx1"/>
                        </a:solidFil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472687">
                <a:tc>
                  <a:txBody>
                    <a:bodyPr/>
                    <a:lstStyle/>
                    <a:p>
                      <a:pPr algn="l" fontAlgn="b"/>
                      <a:r>
                        <a:rPr lang="en-US" sz="1100" b="1" i="0" u="none" strike="noStrike" dirty="0" smtClean="0">
                          <a:solidFill>
                            <a:schemeClr val="tx1"/>
                          </a:solidFill>
                          <a:latin typeface="Arial"/>
                        </a:rPr>
                        <a:t>Faculty</a:t>
                      </a:r>
                      <a:endParaRPr lang="en-US" sz="1100" b="1"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1"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ctr" fontAlgn="b"/>
                      <a:r>
                        <a:rPr lang="en-US" sz="1000" b="1" i="0" u="none" strike="noStrike" dirty="0" smtClean="0">
                          <a:solidFill>
                            <a:schemeClr val="tx1"/>
                          </a:solidFill>
                          <a:latin typeface="Arial"/>
                        </a:rPr>
                        <a:t>Man</a:t>
                      </a:r>
                      <a:endParaRPr lang="en-US" sz="1000" b="1"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ctr" fontAlgn="b"/>
                      <a:r>
                        <a:rPr lang="en-US" sz="1000" b="1" i="0" u="none" strike="noStrike" dirty="0" smtClean="0">
                          <a:solidFill>
                            <a:schemeClr val="tx1"/>
                          </a:solidFill>
                          <a:latin typeface="Arial"/>
                        </a:rPr>
                        <a:t>Woman</a:t>
                      </a:r>
                      <a:endParaRPr lang="en-US" sz="1000" b="1"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US" sz="1000" b="1" i="0" u="none" strike="noStrike" dirty="0">
                          <a:solidFill>
                            <a:schemeClr val="tx1"/>
                          </a:solidFill>
                          <a:latin typeface="Arial"/>
                        </a:rPr>
                        <a:t> </a:t>
                      </a: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r>
                        <a:rPr lang="en-US" sz="1000" b="1" i="0" u="none" strike="noStrike" dirty="0">
                          <a:solidFill>
                            <a:schemeClr val="tx1"/>
                          </a:solidFill>
                          <a:latin typeface="Arial"/>
                        </a:rPr>
                        <a:t>African </a:t>
                      </a:r>
                      <a:endParaRPr lang="en-US" sz="1000" b="1" i="0" u="none" strike="noStrike" dirty="0" smtClean="0">
                        <a:solidFill>
                          <a:schemeClr val="tx1"/>
                        </a:solidFill>
                        <a:latin typeface="Arial"/>
                      </a:endParaRPr>
                    </a:p>
                    <a:p>
                      <a:pPr algn="l" fontAlgn="b"/>
                      <a:r>
                        <a:rPr lang="en-US" sz="1000" b="1" i="0" u="none" strike="noStrike" dirty="0" smtClean="0">
                          <a:solidFill>
                            <a:schemeClr val="tx1"/>
                          </a:solidFill>
                          <a:latin typeface="Arial"/>
                        </a:rPr>
                        <a:t>American</a:t>
                      </a:r>
                      <a:endParaRPr lang="en-US" sz="1000" b="1"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US" sz="1000" b="1" i="0" u="none" strike="noStrike" dirty="0" smtClean="0">
                          <a:solidFill>
                            <a:schemeClr val="tx1"/>
                          </a:solidFill>
                          <a:latin typeface="Arial"/>
                        </a:rPr>
                        <a:t>Native</a:t>
                      </a:r>
                      <a:r>
                        <a:rPr lang="en-US" sz="1000" b="1" i="0" u="none" strike="noStrike" baseline="0" dirty="0" smtClean="0">
                          <a:solidFill>
                            <a:schemeClr val="tx1"/>
                          </a:solidFill>
                          <a:latin typeface="Arial"/>
                        </a:rPr>
                        <a:t> </a:t>
                      </a:r>
                    </a:p>
                    <a:p>
                      <a:pPr algn="l" fontAlgn="b"/>
                      <a:r>
                        <a:rPr lang="en-US" sz="1000" b="1" i="0" u="none" strike="noStrike" baseline="0" dirty="0" smtClean="0">
                          <a:solidFill>
                            <a:schemeClr val="tx1"/>
                          </a:solidFill>
                          <a:latin typeface="Arial"/>
                        </a:rPr>
                        <a:t>American</a:t>
                      </a:r>
                      <a:endParaRPr lang="en-US" sz="1000" b="1"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US" sz="1000" b="1" i="0" u="none" strike="noStrike" dirty="0" smtClean="0">
                          <a:solidFill>
                            <a:schemeClr val="tx1"/>
                          </a:solidFill>
                          <a:latin typeface="Arial"/>
                        </a:rPr>
                        <a:t>Asian</a:t>
                      </a:r>
                      <a:r>
                        <a:rPr lang="en-US" sz="1000" b="1" i="0" u="none" strike="noStrike" baseline="0" dirty="0" smtClean="0">
                          <a:solidFill>
                            <a:schemeClr val="tx1"/>
                          </a:solidFill>
                          <a:latin typeface="Arial"/>
                        </a:rPr>
                        <a:t> </a:t>
                      </a:r>
                      <a:r>
                        <a:rPr lang="en-US" sz="1000" b="1" i="0" u="none" strike="noStrike" dirty="0" smtClean="0">
                          <a:solidFill>
                            <a:schemeClr val="tx1"/>
                          </a:solidFill>
                          <a:latin typeface="Arial"/>
                        </a:rPr>
                        <a:t> American</a:t>
                      </a:r>
                      <a:endParaRPr lang="en-US" sz="1000" b="1"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000" b="1" i="0" u="none" strike="noStrike" dirty="0" smtClean="0">
                          <a:solidFill>
                            <a:schemeClr val="tx1"/>
                          </a:solidFill>
                          <a:latin typeface="Arial"/>
                        </a:rPr>
                        <a:t>Latino(a)</a:t>
                      </a:r>
                    </a:p>
                    <a:p>
                      <a:pPr marL="0" marR="0" indent="0" algn="l" defTabSz="914400" rtl="0" eaLnBrk="1" fontAlgn="b" latinLnBrk="0" hangingPunct="1">
                        <a:lnSpc>
                          <a:spcPct val="100000"/>
                        </a:lnSpc>
                        <a:spcBef>
                          <a:spcPts val="0"/>
                        </a:spcBef>
                        <a:spcAft>
                          <a:spcPts val="0"/>
                        </a:spcAft>
                        <a:buClrTx/>
                        <a:buSzTx/>
                        <a:buFontTx/>
                        <a:buNone/>
                        <a:tabLst/>
                        <a:defRPr/>
                      </a:pPr>
                      <a:r>
                        <a:rPr lang="en-US" sz="1000" b="1" i="0" u="none" strike="noStrike" dirty="0" smtClean="0">
                          <a:solidFill>
                            <a:schemeClr val="tx1"/>
                          </a:solidFill>
                          <a:latin typeface="Arial"/>
                        </a:rPr>
                        <a:t>American</a:t>
                      </a: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US" sz="1000" b="1" i="0" u="none" strike="noStrike" dirty="0" smtClean="0">
                          <a:solidFill>
                            <a:schemeClr val="tx1"/>
                          </a:solidFill>
                          <a:latin typeface="Arial"/>
                        </a:rPr>
                        <a:t>European</a:t>
                      </a:r>
                      <a:r>
                        <a:rPr lang="en-US" sz="1000" b="1" i="0" u="none" strike="noStrike" baseline="0" dirty="0" smtClean="0">
                          <a:solidFill>
                            <a:schemeClr val="tx1"/>
                          </a:solidFill>
                          <a:latin typeface="Arial"/>
                        </a:rPr>
                        <a:t> American</a:t>
                      </a:r>
                      <a:endParaRPr lang="en-US" sz="1000" b="1"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smtClean="0">
                          <a:ln>
                            <a:noFill/>
                          </a:ln>
                          <a:solidFill>
                            <a:schemeClr val="tx1"/>
                          </a:solidFill>
                          <a:effectLst/>
                          <a:uLnTx/>
                          <a:uFillTx/>
                          <a:latin typeface="Arial"/>
                          <a:ea typeface="+mn-ea"/>
                          <a:cs typeface="+mn-cs"/>
                        </a:rPr>
                        <a:t>Unknown </a:t>
                      </a:r>
                      <a:endParaRPr lang="en-US" sz="2000" dirty="0">
                        <a:solidFill>
                          <a:schemeClr val="tx1"/>
                        </a:solidFil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243155">
                <a:tc>
                  <a:txBody>
                    <a:bodyPr/>
                    <a:lstStyle/>
                    <a:p>
                      <a:pPr algn="l" fontAlgn="b"/>
                      <a:r>
                        <a:rPr lang="en-US" sz="1100" b="0" i="0" u="none" strike="noStrike" dirty="0">
                          <a:solidFill>
                            <a:schemeClr val="tx1"/>
                          </a:solidFill>
                          <a:latin typeface="Arial"/>
                        </a:rPr>
                        <a:t> </a:t>
                      </a: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r>
                        <a:rPr lang="en-US" sz="900" b="0" i="0" u="none" strike="noStrike" dirty="0">
                          <a:solidFill>
                            <a:schemeClr val="tx1"/>
                          </a:solidFill>
                          <a:latin typeface="Arial"/>
                        </a:rPr>
                        <a:t> </a:t>
                      </a: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r>
                        <a:rPr lang="en-US" sz="900" b="0" i="0" u="none" strike="noStrike" dirty="0">
                          <a:solidFill>
                            <a:schemeClr val="tx1"/>
                          </a:solidFill>
                          <a:latin typeface="Arial"/>
                        </a:rPr>
                        <a:t> </a:t>
                      </a: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r>
                        <a:rPr lang="en-US" sz="900" b="0" i="0" u="none" strike="noStrike" dirty="0">
                          <a:solidFill>
                            <a:schemeClr val="tx1"/>
                          </a:solidFill>
                          <a:latin typeface="Arial"/>
                        </a:rPr>
                        <a:t> </a:t>
                      </a: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r>
                        <a:rPr lang="en-US" sz="900" b="0" i="0" u="none" strike="noStrike" dirty="0">
                          <a:solidFill>
                            <a:schemeClr val="tx1"/>
                          </a:solidFill>
                          <a:latin typeface="Arial"/>
                        </a:rPr>
                        <a:t> </a:t>
                      </a: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r>
                        <a:rPr lang="en-US" sz="900" b="0" i="0" u="none" strike="noStrike" dirty="0">
                          <a:solidFill>
                            <a:schemeClr val="tx1"/>
                          </a:solidFill>
                          <a:latin typeface="Arial"/>
                        </a:rPr>
                        <a:t> </a:t>
                      </a: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r>
                        <a:rPr lang="en-US" sz="900" b="0" i="0" u="none" strike="noStrike" dirty="0">
                          <a:solidFill>
                            <a:schemeClr val="tx1"/>
                          </a:solidFill>
                          <a:latin typeface="Arial"/>
                        </a:rPr>
                        <a:t> </a:t>
                      </a: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r>
                        <a:rPr lang="en-US" sz="900" b="0" i="0" u="none" strike="noStrike" dirty="0">
                          <a:solidFill>
                            <a:schemeClr val="tx1"/>
                          </a:solidFill>
                          <a:latin typeface="Arial"/>
                        </a:rPr>
                        <a:t> </a:t>
                      </a: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r>
                        <a:rPr lang="en-US" sz="900" b="0" i="0" u="none" strike="noStrike" dirty="0">
                          <a:solidFill>
                            <a:schemeClr val="tx1"/>
                          </a:solidFill>
                          <a:latin typeface="Arial"/>
                        </a:rPr>
                        <a:t> </a:t>
                      </a: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r>
                        <a:rPr lang="en-US" sz="900" b="0" i="0" u="none" strike="noStrike" dirty="0">
                          <a:solidFill>
                            <a:schemeClr val="tx1"/>
                          </a:solidFill>
                          <a:latin typeface="Arial"/>
                        </a:rPr>
                        <a:t> </a:t>
                      </a: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r>
              <a:tr h="243155">
                <a:tc>
                  <a:txBody>
                    <a:bodyPr/>
                    <a:lstStyle/>
                    <a:p>
                      <a:pPr algn="l" fontAlgn="b"/>
                      <a:endParaRPr lang="en-US" sz="11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US" sz="900" b="0" i="0" u="none" strike="noStrike" dirty="0">
                          <a:solidFill>
                            <a:schemeClr val="tx1"/>
                          </a:solidFill>
                          <a:latin typeface="Arial"/>
                        </a:rPr>
                        <a:t> </a:t>
                      </a: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243155">
                <a:tc>
                  <a:txBody>
                    <a:bodyPr/>
                    <a:lstStyle/>
                    <a:p>
                      <a:pPr algn="l" fontAlgn="b"/>
                      <a:r>
                        <a:rPr lang="en-US" sz="1100" b="1" i="0" u="none" strike="noStrike" dirty="0" smtClean="0">
                          <a:solidFill>
                            <a:schemeClr val="tx1"/>
                          </a:solidFill>
                          <a:latin typeface="Arial"/>
                        </a:rPr>
                        <a:t>Professor</a:t>
                      </a:r>
                      <a:endParaRPr lang="en-US" sz="1100" b="1"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1"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US" sz="900" b="0" i="0" u="none" strike="noStrike" dirty="0">
                          <a:solidFill>
                            <a:schemeClr val="tx1"/>
                          </a:solidFill>
                          <a:latin typeface="Arial"/>
                        </a:rPr>
                        <a:t> </a:t>
                      </a: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1"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243155">
                <a:tc>
                  <a:txBody>
                    <a:bodyPr/>
                    <a:lstStyle/>
                    <a:p>
                      <a:pPr algn="l" fontAlgn="b"/>
                      <a:endParaRPr lang="en-US" sz="11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US" sz="900" b="0" i="0" u="none" strike="noStrike" dirty="0">
                          <a:solidFill>
                            <a:schemeClr val="tx1"/>
                          </a:solidFill>
                          <a:latin typeface="Arial"/>
                        </a:rPr>
                        <a:t> </a:t>
                      </a: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1"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243155">
                <a:tc>
                  <a:txBody>
                    <a:bodyPr/>
                    <a:lstStyle/>
                    <a:p>
                      <a:pPr algn="l" fontAlgn="b"/>
                      <a:endParaRPr lang="en-US" sz="11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US" sz="900" b="0" i="0" u="none" strike="noStrike" dirty="0">
                          <a:solidFill>
                            <a:schemeClr val="tx1"/>
                          </a:solidFill>
                          <a:latin typeface="Arial"/>
                        </a:rPr>
                        <a:t> </a:t>
                      </a: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1"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243155">
                <a:tc>
                  <a:txBody>
                    <a:bodyPr/>
                    <a:lstStyle/>
                    <a:p>
                      <a:pPr algn="l" fontAlgn="b"/>
                      <a:r>
                        <a:rPr lang="en-US" sz="1100" b="1" i="0" u="none" strike="noStrike" dirty="0" smtClean="0">
                          <a:solidFill>
                            <a:schemeClr val="tx1"/>
                          </a:solidFill>
                          <a:latin typeface="Arial"/>
                        </a:rPr>
                        <a:t>Associate</a:t>
                      </a:r>
                      <a:r>
                        <a:rPr lang="en-US" sz="1100" b="1" i="0" u="none" strike="noStrike" baseline="0" dirty="0" smtClean="0">
                          <a:solidFill>
                            <a:schemeClr val="tx1"/>
                          </a:solidFill>
                          <a:latin typeface="Arial"/>
                        </a:rPr>
                        <a:t> Professor</a:t>
                      </a:r>
                      <a:endParaRPr lang="en-US" sz="1100" b="1"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1"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US" sz="900" b="0" i="0" u="none" strike="noStrike" dirty="0">
                          <a:solidFill>
                            <a:schemeClr val="tx1"/>
                          </a:solidFill>
                          <a:latin typeface="Arial"/>
                        </a:rPr>
                        <a:t> </a:t>
                      </a: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243155">
                <a:tc>
                  <a:txBody>
                    <a:bodyPr/>
                    <a:lstStyle/>
                    <a:p>
                      <a:pPr algn="l" fontAlgn="b"/>
                      <a:endParaRPr lang="en-US" sz="11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US" sz="900" b="0" i="0" u="none" strike="noStrike" dirty="0">
                          <a:solidFill>
                            <a:schemeClr val="tx1"/>
                          </a:solidFill>
                          <a:latin typeface="Arial"/>
                        </a:rPr>
                        <a:t> </a:t>
                      </a: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243155">
                <a:tc>
                  <a:txBody>
                    <a:bodyPr/>
                    <a:lstStyle/>
                    <a:p>
                      <a:pPr algn="l" fontAlgn="b"/>
                      <a:endParaRPr lang="en-US" sz="11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US" sz="900" b="0" i="0" u="none" strike="noStrike" dirty="0">
                          <a:solidFill>
                            <a:schemeClr val="tx1"/>
                          </a:solidFill>
                          <a:latin typeface="Arial"/>
                        </a:rPr>
                        <a:t> </a:t>
                      </a: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243155">
                <a:tc>
                  <a:txBody>
                    <a:bodyPr/>
                    <a:lstStyle/>
                    <a:p>
                      <a:pPr algn="l" fontAlgn="b"/>
                      <a:r>
                        <a:rPr lang="en-US" sz="1100" b="1" i="0" u="none" strike="noStrike" dirty="0" smtClean="0">
                          <a:solidFill>
                            <a:schemeClr val="tx1"/>
                          </a:solidFill>
                          <a:latin typeface="Arial"/>
                        </a:rPr>
                        <a:t>Assistant</a:t>
                      </a:r>
                      <a:r>
                        <a:rPr lang="en-US" sz="1100" b="1" i="0" u="none" strike="noStrike" baseline="0" dirty="0" smtClean="0">
                          <a:solidFill>
                            <a:schemeClr val="tx1"/>
                          </a:solidFill>
                          <a:latin typeface="Arial"/>
                        </a:rPr>
                        <a:t> Professor</a:t>
                      </a:r>
                      <a:endParaRPr lang="en-US" sz="1100" b="1"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1"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US" sz="900" b="0" i="0" u="none" strike="noStrike" dirty="0">
                          <a:solidFill>
                            <a:schemeClr val="tx1"/>
                          </a:solidFill>
                          <a:latin typeface="Arial"/>
                        </a:rPr>
                        <a:t> </a:t>
                      </a: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243155">
                <a:tc>
                  <a:txBody>
                    <a:bodyPr/>
                    <a:lstStyle/>
                    <a:p>
                      <a:pPr algn="l" fontAlgn="b"/>
                      <a:endParaRPr lang="en-US" sz="11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US" sz="900" b="0" i="0" u="none" strike="noStrike" dirty="0">
                          <a:solidFill>
                            <a:schemeClr val="tx1"/>
                          </a:solidFill>
                          <a:latin typeface="Arial"/>
                        </a:rPr>
                        <a:t> </a:t>
                      </a: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243155">
                <a:tc>
                  <a:txBody>
                    <a:bodyPr/>
                    <a:lstStyle/>
                    <a:p>
                      <a:pPr algn="l" fontAlgn="b"/>
                      <a:endParaRPr lang="en-US" sz="11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US" sz="900" b="0" i="0" u="none" strike="noStrike" dirty="0">
                          <a:solidFill>
                            <a:schemeClr val="tx1"/>
                          </a:solidFill>
                          <a:latin typeface="Arial"/>
                        </a:rPr>
                        <a:t> </a:t>
                      </a: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243155">
                <a:tc>
                  <a:txBody>
                    <a:bodyPr/>
                    <a:lstStyle/>
                    <a:p>
                      <a:pPr algn="l" fontAlgn="b"/>
                      <a:r>
                        <a:rPr lang="en-US" sz="1100" b="1" i="0" u="none" strike="noStrike" dirty="0" smtClean="0">
                          <a:solidFill>
                            <a:schemeClr val="tx1"/>
                          </a:solidFill>
                          <a:latin typeface="Arial"/>
                        </a:rPr>
                        <a:t>Instructor</a:t>
                      </a:r>
                      <a:endParaRPr lang="en-US" sz="1100" b="1"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1"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US" sz="900" b="0" i="0" u="none" strike="noStrike" dirty="0">
                          <a:solidFill>
                            <a:schemeClr val="tx1"/>
                          </a:solidFill>
                          <a:latin typeface="Arial"/>
                        </a:rPr>
                        <a:t> </a:t>
                      </a: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243155">
                <a:tc>
                  <a:txBody>
                    <a:bodyPr/>
                    <a:lstStyle/>
                    <a:p>
                      <a:pPr algn="l" fontAlgn="b"/>
                      <a:endParaRPr lang="en-US" sz="1100" b="1"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1"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US" sz="900" b="0" i="0" u="none" strike="noStrike" dirty="0">
                          <a:solidFill>
                            <a:schemeClr val="tx1"/>
                          </a:solidFill>
                          <a:latin typeface="Arial"/>
                        </a:rPr>
                        <a:t> </a:t>
                      </a: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243155">
                <a:tc>
                  <a:txBody>
                    <a:bodyPr/>
                    <a:lstStyle/>
                    <a:p>
                      <a:pPr algn="l" fontAlgn="b"/>
                      <a:endParaRPr lang="en-US" sz="11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US" sz="900" b="0" i="0" u="none" strike="noStrike" dirty="0">
                          <a:solidFill>
                            <a:schemeClr val="tx1"/>
                          </a:solidFill>
                          <a:latin typeface="Arial"/>
                        </a:rPr>
                        <a:t> </a:t>
                      </a: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r h="189938">
                <a:tc>
                  <a:txBody>
                    <a:bodyPr/>
                    <a:lstStyle/>
                    <a:p>
                      <a:pPr algn="l" fontAlgn="b"/>
                      <a:r>
                        <a:rPr lang="en-US" sz="1100" b="1" i="0" u="none" strike="noStrike" dirty="0" smtClean="0">
                          <a:solidFill>
                            <a:schemeClr val="tx1"/>
                          </a:solidFill>
                          <a:latin typeface="Arial"/>
                        </a:rPr>
                        <a:t>Adjunct</a:t>
                      </a:r>
                      <a:r>
                        <a:rPr lang="en-US" sz="1100" b="1" i="0" u="none" strike="noStrike" baseline="0" dirty="0" smtClean="0">
                          <a:solidFill>
                            <a:schemeClr val="tx1"/>
                          </a:solidFill>
                          <a:latin typeface="Arial"/>
                        </a:rPr>
                        <a:t> Faculty</a:t>
                      </a:r>
                      <a:endParaRPr lang="en-US" sz="1100" b="1"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1"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r>
                        <a:rPr lang="en-US" sz="900" b="0" i="0" u="none" strike="noStrike" dirty="0">
                          <a:solidFill>
                            <a:schemeClr val="tx1"/>
                          </a:solidFill>
                          <a:latin typeface="Arial"/>
                        </a:rPr>
                        <a:t> </a:t>
                      </a: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algn="l" fontAlgn="b"/>
                      <a:endParaRPr lang="en-US" sz="900" b="0" i="0" u="none" strike="noStrike" dirty="0">
                        <a:solidFill>
                          <a:schemeClr val="tx1"/>
                        </a:solidFill>
                        <a:latin typeface="Arial"/>
                      </a:endParaRPr>
                    </a:p>
                  </a:txBody>
                  <a:tcPr marL="6332" marR="6332" marT="6332" marB="0" anchor="b">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2061942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subTitle" idx="1"/>
          </p:nvPr>
        </p:nvSpPr>
        <p:spPr/>
        <p:txBody>
          <a:bodyPr/>
          <a:lstStyle/>
          <a:p>
            <a:r>
              <a:rPr lang="en-US" sz="2800" dirty="0" smtClean="0"/>
              <a:t>Final Report</a:t>
            </a:r>
          </a:p>
          <a:p>
            <a:r>
              <a:rPr lang="en-US" sz="2800" dirty="0" smtClean="0"/>
              <a:t>Presentation of Results</a:t>
            </a:r>
          </a:p>
        </p:txBody>
      </p:sp>
      <p:sp>
        <p:nvSpPr>
          <p:cNvPr id="23554" name="Rectangle 2"/>
          <p:cNvSpPr>
            <a:spLocks noGrp="1" noChangeArrowheads="1"/>
          </p:cNvSpPr>
          <p:nvPr>
            <p:ph type="ctrTitle"/>
          </p:nvPr>
        </p:nvSpPr>
        <p:spPr/>
        <p:txBody>
          <a:bodyPr/>
          <a:lstStyle/>
          <a:p>
            <a:r>
              <a:rPr lang="en-US" dirty="0" smtClean="0">
                <a:solidFill>
                  <a:schemeClr val="bg2"/>
                </a:solidFill>
              </a:rPr>
              <a:t>PHASE IV</a:t>
            </a:r>
          </a:p>
        </p:txBody>
      </p:sp>
    </p:spTree>
    <p:extLst>
      <p:ext uri="{BB962C8B-B14F-4D97-AF65-F5344CB8AC3E}">
        <p14:creationId xmlns:p14="http://schemas.microsoft.com/office/powerpoint/2010/main" val="64338412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914400" y="198438"/>
            <a:ext cx="7378700" cy="1143000"/>
          </a:xfrm>
        </p:spPr>
        <p:txBody>
          <a:bodyPr/>
          <a:lstStyle/>
          <a:p>
            <a:pPr algn="ctr"/>
            <a:r>
              <a:rPr lang="en-US" sz="6000" dirty="0" smtClean="0">
                <a:solidFill>
                  <a:schemeClr val="tx1"/>
                </a:solidFill>
              </a:rPr>
              <a:t>Next Steps</a:t>
            </a:r>
          </a:p>
        </p:txBody>
      </p:sp>
      <p:pic>
        <p:nvPicPr>
          <p:cNvPr id="32771" name="Picture 3" descr="bd07022_"/>
          <p:cNvPicPr>
            <a:picLocks noGrp="1" noChangeAspect="1" noChangeArrowheads="1"/>
          </p:cNvPicPr>
          <p:nvPr>
            <p:ph type="clipArt" sz="half" idx="1"/>
          </p:nvPr>
        </p:nvPicPr>
        <p:blipFill>
          <a:blip r:embed="rId3" cstate="print"/>
          <a:stretch>
            <a:fillRect/>
          </a:stretch>
        </p:blipFill>
        <p:spPr>
          <a:xfrm>
            <a:off x="3276600" y="1752600"/>
            <a:ext cx="2514600" cy="4248150"/>
          </a:xfrm>
          <a:noFill/>
        </p:spPr>
      </p:pic>
      <p:sp>
        <p:nvSpPr>
          <p:cNvPr id="2" name="AutoShape 20" descr="https://web.kennesaw.edu/diversity_inclusion/sites/web.kennesaw.edu.diversity_inclusion/files/slideshow_5.png?128820169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032" y="457200"/>
            <a:ext cx="1905000" cy="2057400"/>
          </a:xfrm>
          <a:prstGeom prst="rect">
            <a:avLst/>
          </a:prstGeom>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6204" y="4419600"/>
            <a:ext cx="2957739" cy="1791307"/>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9800" y="4299856"/>
            <a:ext cx="2583051" cy="2030793"/>
          </a:xfrm>
          <a:prstGeom prst="rect">
            <a:avLst/>
          </a:prstGeom>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07182" y="1257300"/>
            <a:ext cx="3408218" cy="1562100"/>
          </a:xfrm>
          <a:prstGeom prst="rect">
            <a:avLst/>
          </a:prstGeom>
        </p:spPr>
      </p:pic>
    </p:spTree>
    <p:extLst>
      <p:ext uri="{BB962C8B-B14F-4D97-AF65-F5344CB8AC3E}">
        <p14:creationId xmlns:p14="http://schemas.microsoft.com/office/powerpoint/2010/main" val="18409604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eaLnBrk="1" hangingPunct="1"/>
            <a:r>
              <a:rPr lang="en-US" dirty="0" smtClean="0">
                <a:solidFill>
                  <a:schemeClr val="tx1"/>
                </a:solidFill>
              </a:rPr>
              <a:t>Assessing Campus Climate</a:t>
            </a:r>
          </a:p>
        </p:txBody>
      </p:sp>
      <p:sp>
        <p:nvSpPr>
          <p:cNvPr id="4" name="TextBox 3"/>
          <p:cNvSpPr txBox="1"/>
          <p:nvPr/>
        </p:nvSpPr>
        <p:spPr>
          <a:xfrm>
            <a:off x="0" y="6519445"/>
            <a:ext cx="2076209" cy="307777"/>
          </a:xfrm>
          <a:prstGeom prst="rect">
            <a:avLst/>
          </a:prstGeom>
          <a:noFill/>
        </p:spPr>
        <p:txBody>
          <a:bodyPr wrap="none" rtlCol="0">
            <a:spAutoFit/>
          </a:bodyPr>
          <a:lstStyle/>
          <a:p>
            <a:r>
              <a:rPr lang="en-US" sz="1400" dirty="0" smtClean="0"/>
              <a:t>Rankin &amp; Reason, 2008</a:t>
            </a:r>
            <a:endParaRPr lang="en-US" sz="1600" dirty="0"/>
          </a:p>
        </p:txBody>
      </p:sp>
      <p:graphicFrame>
        <p:nvGraphicFramePr>
          <p:cNvPr id="9" name="Diagram 8"/>
          <p:cNvGraphicFramePr/>
          <p:nvPr>
            <p:extLst>
              <p:ext uri="{D42A27DB-BD31-4B8C-83A1-F6EECF244321}">
                <p14:modId xmlns:p14="http://schemas.microsoft.com/office/powerpoint/2010/main" val="32836808"/>
              </p:ext>
            </p:extLst>
          </p:nvPr>
        </p:nvGraphicFramePr>
        <p:xfrm>
          <a:off x="609600" y="1600200"/>
          <a:ext cx="8001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378409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382096637"/>
              </p:ext>
            </p:extLst>
          </p:nvPr>
        </p:nvGraphicFramePr>
        <p:xfrm>
          <a:off x="914400" y="1828800"/>
          <a:ext cx="7624763" cy="4186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3794" name="Rectangle 2"/>
          <p:cNvSpPr>
            <a:spLocks noGrp="1" noChangeArrowheads="1"/>
          </p:cNvSpPr>
          <p:nvPr>
            <p:ph type="title"/>
          </p:nvPr>
        </p:nvSpPr>
        <p:spPr/>
        <p:txBody>
          <a:bodyPr/>
          <a:lstStyle/>
          <a:p>
            <a:pPr algn="ctr"/>
            <a:r>
              <a:rPr lang="en-US" dirty="0" smtClean="0">
                <a:solidFill>
                  <a:schemeClr val="tx1"/>
                </a:solidFill>
              </a:rPr>
              <a:t>Projected Process Forward</a:t>
            </a:r>
          </a:p>
        </p:txBody>
      </p:sp>
    </p:spTree>
    <p:extLst>
      <p:ext uri="{BB962C8B-B14F-4D97-AF65-F5344CB8AC3E}">
        <p14:creationId xmlns:p14="http://schemas.microsoft.com/office/powerpoint/2010/main" val="106941013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65940536"/>
              </p:ext>
            </p:extLst>
          </p:nvPr>
        </p:nvGraphicFramePr>
        <p:xfrm>
          <a:off x="609600" y="1371600"/>
          <a:ext cx="7853363"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4818" name="Rectangle 2"/>
          <p:cNvSpPr>
            <a:spLocks noGrp="1" noChangeArrowheads="1"/>
          </p:cNvSpPr>
          <p:nvPr>
            <p:ph type="title"/>
          </p:nvPr>
        </p:nvSpPr>
        <p:spPr>
          <a:xfrm>
            <a:off x="533400" y="-25400"/>
            <a:ext cx="8229600" cy="1219200"/>
          </a:xfrm>
        </p:spPr>
        <p:txBody>
          <a:bodyPr/>
          <a:lstStyle/>
          <a:p>
            <a:pPr algn="ctr"/>
            <a:r>
              <a:rPr lang="en-US" dirty="0" smtClean="0">
                <a:solidFill>
                  <a:schemeClr val="tx1"/>
                </a:solidFill>
              </a:rPr>
              <a:t>Projected Process Forward</a:t>
            </a:r>
          </a:p>
        </p:txBody>
      </p:sp>
    </p:spTree>
    <p:extLst>
      <p:ext uri="{BB962C8B-B14F-4D97-AF65-F5344CB8AC3E}">
        <p14:creationId xmlns:p14="http://schemas.microsoft.com/office/powerpoint/2010/main" val="332130880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276083430"/>
              </p:ext>
            </p:extLst>
          </p:nvPr>
        </p:nvGraphicFramePr>
        <p:xfrm>
          <a:off x="609600" y="1676400"/>
          <a:ext cx="8005762" cy="4338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5842" name="Rectangle 2"/>
          <p:cNvSpPr>
            <a:spLocks noGrp="1" noChangeArrowheads="1"/>
          </p:cNvSpPr>
          <p:nvPr>
            <p:ph type="title"/>
          </p:nvPr>
        </p:nvSpPr>
        <p:spPr/>
        <p:txBody>
          <a:bodyPr/>
          <a:lstStyle/>
          <a:p>
            <a:pPr algn="ctr"/>
            <a:r>
              <a:rPr lang="en-US" dirty="0" smtClean="0">
                <a:solidFill>
                  <a:schemeClr val="tx1"/>
                </a:solidFill>
              </a:rPr>
              <a:t>Projected Process Forward</a:t>
            </a:r>
          </a:p>
        </p:txBody>
      </p:sp>
    </p:spTree>
    <p:extLst>
      <p:ext uri="{BB962C8B-B14F-4D97-AF65-F5344CB8AC3E}">
        <p14:creationId xmlns:p14="http://schemas.microsoft.com/office/powerpoint/2010/main" val="207938520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899019615"/>
              </p:ext>
            </p:extLst>
          </p:nvPr>
        </p:nvGraphicFramePr>
        <p:xfrm>
          <a:off x="609600" y="1676400"/>
          <a:ext cx="8005762" cy="4338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5842" name="Rectangle 2"/>
          <p:cNvSpPr>
            <a:spLocks noGrp="1" noChangeArrowheads="1"/>
          </p:cNvSpPr>
          <p:nvPr>
            <p:ph type="title"/>
          </p:nvPr>
        </p:nvSpPr>
        <p:spPr/>
        <p:txBody>
          <a:bodyPr/>
          <a:lstStyle/>
          <a:p>
            <a:pPr algn="ctr"/>
            <a:r>
              <a:rPr lang="en-US" dirty="0" smtClean="0">
                <a:solidFill>
                  <a:schemeClr val="tx1"/>
                </a:solidFill>
              </a:rPr>
              <a:t>Projected Process Forward</a:t>
            </a:r>
          </a:p>
        </p:txBody>
      </p:sp>
    </p:spTree>
    <p:extLst>
      <p:ext uri="{BB962C8B-B14F-4D97-AF65-F5344CB8AC3E}">
        <p14:creationId xmlns:p14="http://schemas.microsoft.com/office/powerpoint/2010/main" val="385707557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545897625"/>
              </p:ext>
            </p:extLst>
          </p:nvPr>
        </p:nvGraphicFramePr>
        <p:xfrm>
          <a:off x="609600" y="1676400"/>
          <a:ext cx="8005762" cy="4338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5842" name="Rectangle 2"/>
          <p:cNvSpPr>
            <a:spLocks noGrp="1" noChangeArrowheads="1"/>
          </p:cNvSpPr>
          <p:nvPr>
            <p:ph type="title"/>
          </p:nvPr>
        </p:nvSpPr>
        <p:spPr/>
        <p:txBody>
          <a:bodyPr/>
          <a:lstStyle/>
          <a:p>
            <a:pPr algn="ctr"/>
            <a:r>
              <a:rPr lang="en-US" dirty="0" smtClean="0">
                <a:solidFill>
                  <a:schemeClr val="tx1"/>
                </a:solidFill>
              </a:rPr>
              <a:t>Projected Process Forward</a:t>
            </a:r>
          </a:p>
        </p:txBody>
      </p:sp>
    </p:spTree>
    <p:extLst>
      <p:ext uri="{BB962C8B-B14F-4D97-AF65-F5344CB8AC3E}">
        <p14:creationId xmlns:p14="http://schemas.microsoft.com/office/powerpoint/2010/main" val="395081397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1169988" y="1046163"/>
            <a:ext cx="5043487" cy="1012825"/>
          </a:xfrm>
        </p:spPr>
        <p:txBody>
          <a:bodyPr/>
          <a:lstStyle/>
          <a:p>
            <a:pPr algn="l"/>
            <a:r>
              <a:rPr lang="en-US" sz="4400" dirty="0" smtClean="0">
                <a:effectLst>
                  <a:outerShdw blurRad="38100" dist="38100" dir="2700000" algn="tl">
                    <a:srgbClr val="000000">
                      <a:alpha val="43137"/>
                    </a:srgbClr>
                  </a:outerShdw>
                </a:effectLst>
              </a:rPr>
              <a:t>Questions..?</a:t>
            </a:r>
          </a:p>
        </p:txBody>
      </p:sp>
      <p:pic>
        <p:nvPicPr>
          <p:cNvPr id="31747" name="Picture 3" descr="bd05338_"/>
          <p:cNvPicPr>
            <a:picLocks noChangeAspect="1" noChangeArrowheads="1"/>
          </p:cNvPicPr>
          <p:nvPr/>
        </p:nvPicPr>
        <p:blipFill>
          <a:blip r:embed="rId2" cstate="print"/>
          <a:srcRect/>
          <a:stretch>
            <a:fillRect/>
          </a:stretch>
        </p:blipFill>
        <p:spPr bwMode="auto">
          <a:xfrm>
            <a:off x="5257800" y="228600"/>
            <a:ext cx="3609975" cy="3403600"/>
          </a:xfrm>
          <a:prstGeom prst="rect">
            <a:avLst/>
          </a:prstGeom>
          <a:noFill/>
          <a:ln w="9525">
            <a:noFill/>
            <a:miter lim="800000"/>
            <a:headEnd/>
            <a:tailEnd/>
          </a:ln>
        </p:spPr>
      </p:pic>
      <p:pic>
        <p:nvPicPr>
          <p:cNvPr id="31748" name="Picture 4" descr="j0078711"/>
          <p:cNvPicPr>
            <a:picLocks noChangeAspect="1" noChangeArrowheads="1"/>
          </p:cNvPicPr>
          <p:nvPr/>
        </p:nvPicPr>
        <p:blipFill>
          <a:blip r:embed="rId3" cstate="print">
            <a:grayscl/>
          </a:blip>
          <a:srcRect/>
          <a:stretch>
            <a:fillRect/>
          </a:stretch>
        </p:blipFill>
        <p:spPr bwMode="auto">
          <a:xfrm>
            <a:off x="1066800" y="2286000"/>
            <a:ext cx="1622425" cy="3933825"/>
          </a:xfrm>
          <a:prstGeom prst="rect">
            <a:avLst/>
          </a:prstGeom>
          <a:noFill/>
          <a:ln w="9525">
            <a:noFill/>
            <a:miter lim="800000"/>
            <a:headEnd/>
            <a:tailEnd/>
          </a:ln>
        </p:spPr>
      </p:pic>
      <p:sp>
        <p:nvSpPr>
          <p:cNvPr id="6" name="Rectangle 2"/>
          <p:cNvSpPr txBox="1">
            <a:spLocks noChangeArrowheads="1"/>
          </p:cNvSpPr>
          <p:nvPr/>
        </p:nvSpPr>
        <p:spPr>
          <a:xfrm>
            <a:off x="3429000" y="4572000"/>
            <a:ext cx="5043487" cy="1012825"/>
          </a:xfrm>
          <a:prstGeom prst="rect">
            <a:avLst/>
          </a:prstGeom>
        </p:spPr>
        <p:txBody>
          <a:bodyPr vert="horz" anchor="b">
            <a:normAutofit/>
          </a:bodyPr>
          <a:lstStyle>
            <a:lvl1pPr algn="l" rtl="0" eaLnBrk="1" latinLnBrk="0" hangingPunct="1">
              <a:spcBef>
                <a:spcPct val="0"/>
              </a:spcBef>
              <a:buNone/>
              <a:defRPr kumimoji="0" sz="4400" kern="1200">
                <a:solidFill>
                  <a:schemeClr val="bg1"/>
                </a:solidFill>
                <a:latin typeface="+mj-lt"/>
                <a:ea typeface="+mj-ea"/>
                <a:cs typeface="+mj-cs"/>
              </a:defRPr>
            </a:lvl1pPr>
          </a:lstStyle>
          <a:p>
            <a:r>
              <a:rPr lang="en-US" dirty="0" smtClean="0">
                <a:solidFill>
                  <a:schemeClr val="tx1"/>
                </a:solidFill>
              </a:rPr>
              <a:t>Thoughts..?</a:t>
            </a:r>
          </a:p>
        </p:txBody>
      </p:sp>
    </p:spTree>
    <p:extLst>
      <p:ext uri="{BB962C8B-B14F-4D97-AF65-F5344CB8AC3E}">
        <p14:creationId xmlns:p14="http://schemas.microsoft.com/office/powerpoint/2010/main" val="29059141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endParaRPr lang="en-US" sz="3200" dirty="0" smtClean="0"/>
          </a:p>
          <a:p>
            <a:pPr marL="0" indent="0">
              <a:buNone/>
            </a:pPr>
            <a:r>
              <a:rPr lang="en-US" sz="3200" dirty="0" smtClean="0"/>
              <a:t>For more information contact:</a:t>
            </a:r>
          </a:p>
          <a:p>
            <a:pPr marL="0" indent="0">
              <a:buNone/>
            </a:pPr>
            <a:endParaRPr lang="en-US" sz="3200" dirty="0" smtClean="0"/>
          </a:p>
          <a:p>
            <a:pPr marL="731520" lvl="2" indent="0">
              <a:buNone/>
            </a:pPr>
            <a:r>
              <a:rPr lang="en-US" sz="2800" dirty="0" smtClean="0"/>
              <a:t>Susan (Sue) Rankin</a:t>
            </a:r>
          </a:p>
          <a:p>
            <a:pPr marL="731520" lvl="2" indent="0">
              <a:buNone/>
            </a:pPr>
            <a:r>
              <a:rPr lang="en-US" sz="2800" dirty="0" smtClean="0"/>
              <a:t>Rankin &amp; Associates, Consulting  </a:t>
            </a:r>
          </a:p>
          <a:p>
            <a:pPr marL="731520" lvl="2" indent="0">
              <a:buNone/>
            </a:pPr>
            <a:r>
              <a:rPr lang="en-US" sz="2800" dirty="0" smtClean="0"/>
              <a:t>sxr2@psu.edu</a:t>
            </a:r>
          </a:p>
          <a:p>
            <a:pPr marL="0" indent="0">
              <a:buNone/>
            </a:pPr>
            <a:endParaRPr lang="en-US" sz="3200" dirty="0" smtClean="0"/>
          </a:p>
        </p:txBody>
      </p:sp>
      <p:sp>
        <p:nvSpPr>
          <p:cNvPr id="14338" name="Rectangle 2"/>
          <p:cNvSpPr>
            <a:spLocks noGrp="1" noChangeArrowheads="1"/>
          </p:cNvSpPr>
          <p:nvPr>
            <p:ph type="title"/>
          </p:nvPr>
        </p:nvSpPr>
        <p:spPr/>
        <p:txBody>
          <a:bodyPr/>
          <a:lstStyle/>
          <a:p>
            <a:r>
              <a:rPr lang="en-US" dirty="0" smtClean="0"/>
              <a:t>Thank You!</a:t>
            </a:r>
          </a:p>
        </p:txBody>
      </p:sp>
      <p:sp>
        <p:nvSpPr>
          <p:cNvPr id="14339" name="Rectangle 4"/>
          <p:cNvSpPr>
            <a:spLocks noChangeArrowheads="1"/>
          </p:cNvSpPr>
          <p:nvPr/>
        </p:nvSpPr>
        <p:spPr bwMode="auto">
          <a:xfrm>
            <a:off x="304800" y="2550459"/>
            <a:ext cx="6553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5000"/>
              </a:lnSpc>
              <a:spcBef>
                <a:spcPct val="20000"/>
              </a:spcBef>
              <a:buSzPct val="85000"/>
            </a:pPr>
            <a:endParaRPr lang="en-US" b="1" dirty="0">
              <a:latin typeface="Bradley Hand ITC" pitchFamily="66" charset="0"/>
            </a:endParaRPr>
          </a:p>
        </p:txBody>
      </p:sp>
    </p:spTree>
    <p:extLst>
      <p:ext uri="{BB962C8B-B14F-4D97-AF65-F5344CB8AC3E}">
        <p14:creationId xmlns:p14="http://schemas.microsoft.com/office/powerpoint/2010/main" val="37686364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19100" y="152400"/>
            <a:ext cx="8839200" cy="1143000"/>
          </a:xfrm>
        </p:spPr>
        <p:txBody>
          <a:bodyPr/>
          <a:lstStyle/>
          <a:p>
            <a:pPr algn="ctr" eaLnBrk="1" hangingPunct="1"/>
            <a:r>
              <a:rPr lang="en-US" dirty="0" smtClean="0"/>
              <a:t>Campus Climate &amp; Students</a:t>
            </a:r>
            <a:endParaRPr lang="en-US" sz="5400" dirty="0" smtClean="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429515179"/>
              </p:ext>
            </p:extLst>
          </p:nvPr>
        </p:nvGraphicFramePr>
        <p:xfrm>
          <a:off x="304800" y="1447800"/>
          <a:ext cx="8462169" cy="4495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0" y="6211668"/>
            <a:ext cx="8521700" cy="646331"/>
          </a:xfrm>
          <a:prstGeom prst="rect">
            <a:avLst/>
          </a:prstGeom>
          <a:noFill/>
        </p:spPr>
        <p:txBody>
          <a:bodyPr wrap="square" rtlCol="0">
            <a:spAutoFit/>
          </a:bodyPr>
          <a:lstStyle/>
          <a:p>
            <a:r>
              <a:rPr lang="en-US" sz="1200" baseline="30000" dirty="0" smtClean="0"/>
              <a:t>1  </a:t>
            </a:r>
            <a:r>
              <a:rPr lang="en-US" sz="1200" dirty="0" smtClean="0"/>
              <a:t>Pascarella &amp; Terenzini, 1991, 2005</a:t>
            </a:r>
          </a:p>
          <a:p>
            <a:pPr marL="342900" indent="-342900"/>
            <a:r>
              <a:rPr lang="en-US" sz="1200" baseline="30000" dirty="0" smtClean="0"/>
              <a:t>2  </a:t>
            </a:r>
            <a:r>
              <a:rPr lang="en-US" sz="1200" dirty="0" smtClean="0"/>
              <a:t>Cabrera, Nora, Terenzini, Pascarella, &amp; Hagedron, 1999; Feagin, Vera &amp; Imani, 1996; Pascarella &amp; Terenzini, 2005 </a:t>
            </a:r>
          </a:p>
          <a:p>
            <a:pPr marL="342900" indent="-342900"/>
            <a:r>
              <a:rPr lang="en-US" sz="1200" baseline="30000" dirty="0" smtClean="0"/>
              <a:t>3  </a:t>
            </a:r>
            <a:r>
              <a:rPr lang="en-US" sz="1200" dirty="0" smtClean="0"/>
              <a:t>Hale, 2004; Harper  &amp; Quaye , 2004; Harper, &amp; Hurtado, 2009; Hurtado, 2003.</a:t>
            </a:r>
            <a:endParaRPr lang="en-US" sz="1200" dirty="0"/>
          </a:p>
        </p:txBody>
      </p:sp>
    </p:spTree>
    <p:extLst>
      <p:ext uri="{BB962C8B-B14F-4D97-AF65-F5344CB8AC3E}">
        <p14:creationId xmlns:p14="http://schemas.microsoft.com/office/powerpoint/2010/main" val="41449931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524000" y="-152400"/>
            <a:ext cx="6629400" cy="1143000"/>
          </a:xfrm>
        </p:spPr>
        <p:txBody>
          <a:bodyPr/>
          <a:lstStyle/>
          <a:p>
            <a:pPr eaLnBrk="1" hangingPunct="1"/>
            <a:r>
              <a:rPr lang="en-US" sz="3600" dirty="0" smtClean="0">
                <a:solidFill>
                  <a:schemeClr val="tx1"/>
                </a:solidFill>
              </a:rPr>
              <a:t>Campus Climate &amp; Faculty/Staff</a:t>
            </a:r>
            <a:endParaRPr lang="en-US" dirty="0" smtClean="0">
              <a:solidFill>
                <a:schemeClr val="tx1"/>
              </a:solidFill>
            </a:endParaRPr>
          </a:p>
        </p:txBody>
      </p:sp>
      <p:graphicFrame>
        <p:nvGraphicFramePr>
          <p:cNvPr id="7" name="Content Placeholder 7"/>
          <p:cNvGraphicFramePr>
            <a:graphicFrameLocks noGrp="1"/>
          </p:cNvGraphicFramePr>
          <p:nvPr>
            <p:ph idx="1"/>
            <p:extLst>
              <p:ext uri="{D42A27DB-BD31-4B8C-83A1-F6EECF244321}">
                <p14:modId xmlns:p14="http://schemas.microsoft.com/office/powerpoint/2010/main" val="4120555878"/>
              </p:ext>
            </p:extLst>
          </p:nvPr>
        </p:nvGraphicFramePr>
        <p:xfrm>
          <a:off x="762000" y="1219200"/>
          <a:ext cx="7932738"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0" y="6237691"/>
            <a:ext cx="5943600" cy="646331"/>
          </a:xfrm>
          <a:prstGeom prst="rect">
            <a:avLst/>
          </a:prstGeom>
          <a:noFill/>
        </p:spPr>
        <p:txBody>
          <a:bodyPr>
            <a:spAutoFit/>
          </a:bodyPr>
          <a:lstStyle/>
          <a:p>
            <a:pPr eaLnBrk="0" hangingPunct="0">
              <a:defRPr/>
            </a:pPr>
            <a:r>
              <a:rPr lang="en-US" sz="1200" baseline="30000" dirty="0">
                <a:latin typeface="+mn-lt"/>
                <a:ea typeface="ＭＳ Ｐゴシック" charset="-128"/>
                <a:cs typeface="+mn-cs"/>
              </a:rPr>
              <a:t>1</a:t>
            </a:r>
            <a:r>
              <a:rPr lang="en-US" sz="1200" dirty="0">
                <a:latin typeface="+mn-lt"/>
                <a:ea typeface="ＭＳ Ｐゴシック" charset="-128"/>
                <a:cs typeface="+mn-cs"/>
              </a:rPr>
              <a:t>Settles, Cortina, Malley, and Stewart (2006) </a:t>
            </a:r>
          </a:p>
          <a:p>
            <a:pPr eaLnBrk="0" hangingPunct="0">
              <a:defRPr/>
            </a:pPr>
            <a:r>
              <a:rPr lang="en-US" sz="1200" baseline="30000" dirty="0">
                <a:latin typeface="+mn-lt"/>
                <a:ea typeface="ＭＳ Ｐゴシック" charset="-128"/>
                <a:cs typeface="+mn-cs"/>
              </a:rPr>
              <a:t>2</a:t>
            </a:r>
            <a:r>
              <a:rPr lang="en-US" sz="1200" dirty="0">
                <a:latin typeface="+mn-lt"/>
                <a:ea typeface="ＭＳ Ｐゴシック" charset="-128"/>
                <a:cs typeface="+mn-cs"/>
              </a:rPr>
              <a:t>Sears, 2002</a:t>
            </a:r>
          </a:p>
          <a:p>
            <a:pPr eaLnBrk="0" hangingPunct="0">
              <a:defRPr/>
            </a:pPr>
            <a:r>
              <a:rPr lang="en-US" sz="1200" baseline="30000" dirty="0">
                <a:latin typeface="+mn-lt"/>
                <a:ea typeface="ＭＳ Ｐゴシック" charset="-128"/>
                <a:cs typeface="+mn-cs"/>
              </a:rPr>
              <a:t>3</a:t>
            </a:r>
            <a:r>
              <a:rPr lang="en-US" sz="1200" dirty="0">
                <a:latin typeface="+mn-lt"/>
                <a:ea typeface="ＭＳ Ｐゴシック" charset="-128"/>
                <a:cs typeface="+mn-cs"/>
              </a:rPr>
              <a:t>Silverschanz, Cortina, Konik, &amp; Magley, 2007; Waldo, 1999</a:t>
            </a:r>
          </a:p>
        </p:txBody>
      </p:sp>
    </p:spTree>
    <p:extLst>
      <p:ext uri="{BB962C8B-B14F-4D97-AF65-F5344CB8AC3E}">
        <p14:creationId xmlns:p14="http://schemas.microsoft.com/office/powerpoint/2010/main" val="37872058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2" descr="D:\Rankin&amp; Associates Consulting\Momouth College\campus picture.gif"/>
          <p:cNvPicPr>
            <a:picLocks noChangeAspect="1" noChangeArrowheads="1"/>
          </p:cNvPicPr>
          <p:nvPr/>
        </p:nvPicPr>
        <p:blipFill>
          <a:blip r:embed="rId3"/>
          <a:srcRect/>
          <a:stretch>
            <a:fillRect/>
          </a:stretch>
        </p:blipFill>
        <p:spPr bwMode="auto">
          <a:xfrm>
            <a:off x="4565650" y="3422650"/>
            <a:ext cx="11113" cy="11113"/>
          </a:xfrm>
          <a:prstGeom prst="rect">
            <a:avLst/>
          </a:prstGeom>
          <a:noFill/>
          <a:ln w="9525">
            <a:noFill/>
            <a:miter lim="800000"/>
            <a:headEnd/>
            <a:tailEnd/>
          </a:ln>
        </p:spPr>
      </p:pic>
      <p:sp>
        <p:nvSpPr>
          <p:cNvPr id="4099" name="Rectangle 35"/>
          <p:cNvSpPr>
            <a:spLocks noGrp="1" noChangeArrowheads="1"/>
          </p:cNvSpPr>
          <p:nvPr>
            <p:ph type="subTitle" idx="1"/>
          </p:nvPr>
        </p:nvSpPr>
        <p:spPr/>
        <p:txBody>
          <a:bodyPr/>
          <a:lstStyle/>
          <a:p>
            <a:endParaRPr lang="en-US" b="1" dirty="0" smtClean="0"/>
          </a:p>
          <a:p>
            <a:r>
              <a:rPr lang="en-US" dirty="0" smtClean="0">
                <a:solidFill>
                  <a:schemeClr val="bg2"/>
                </a:solidFill>
              </a:rPr>
              <a:t>Why Assess?  </a:t>
            </a:r>
          </a:p>
          <a:p>
            <a:r>
              <a:rPr lang="en-US" dirty="0" smtClean="0">
                <a:solidFill>
                  <a:schemeClr val="bg2"/>
                </a:solidFill>
              </a:rPr>
              <a:t>What is the Process?</a:t>
            </a:r>
          </a:p>
          <a:p>
            <a:r>
              <a:rPr lang="en-US" dirty="0" smtClean="0">
                <a:solidFill>
                  <a:schemeClr val="bg2"/>
                </a:solidFill>
              </a:rPr>
              <a:t>Where Do We Start?</a:t>
            </a:r>
          </a:p>
          <a:p>
            <a:endParaRPr lang="en-US" dirty="0" smtClean="0"/>
          </a:p>
        </p:txBody>
      </p:sp>
      <p:sp>
        <p:nvSpPr>
          <p:cNvPr id="4101" name="Title 5"/>
          <p:cNvSpPr>
            <a:spLocks noGrp="1"/>
          </p:cNvSpPr>
          <p:nvPr>
            <p:ph type="ctrTitle"/>
          </p:nvPr>
        </p:nvSpPr>
        <p:spPr/>
        <p:txBody>
          <a:bodyPr/>
          <a:lstStyle/>
          <a:p>
            <a:r>
              <a:rPr lang="en-US" b="1" dirty="0" smtClean="0">
                <a:solidFill>
                  <a:schemeClr val="bg2"/>
                </a:solidFill>
              </a:rPr>
              <a:t>Assessing Campus Climate</a:t>
            </a:r>
            <a:endParaRPr lang="en-US" dirty="0" smtClean="0">
              <a:solidFill>
                <a:schemeClr val="bg2"/>
              </a:solidFill>
            </a:endParaRPr>
          </a:p>
        </p:txBody>
      </p:sp>
    </p:spTree>
    <p:extLst>
      <p:ext uri="{BB962C8B-B14F-4D97-AF65-F5344CB8AC3E}">
        <p14:creationId xmlns:p14="http://schemas.microsoft.com/office/powerpoint/2010/main" val="172517359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1119719972"/>
              </p:ext>
            </p:extLst>
          </p:nvPr>
        </p:nvGraphicFramePr>
        <p:xfrm>
          <a:off x="381000" y="1875533"/>
          <a:ext cx="8487805" cy="4220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122" name="Rectangle 2"/>
          <p:cNvSpPr>
            <a:spLocks noGrp="1" noChangeArrowheads="1"/>
          </p:cNvSpPr>
          <p:nvPr>
            <p:ph type="title"/>
          </p:nvPr>
        </p:nvSpPr>
        <p:spPr/>
        <p:txBody>
          <a:bodyPr/>
          <a:lstStyle/>
          <a:p>
            <a:pPr algn="ctr" eaLnBrk="1" hangingPunct="1"/>
            <a:r>
              <a:rPr lang="en-US" sz="4000" dirty="0" smtClean="0">
                <a:solidFill>
                  <a:schemeClr val="tx1"/>
                </a:solidFill>
              </a:rPr>
              <a:t>Why conduct a climate assessment?</a:t>
            </a:r>
          </a:p>
        </p:txBody>
      </p:sp>
    </p:spTree>
    <p:extLst>
      <p:ext uri="{BB962C8B-B14F-4D97-AF65-F5344CB8AC3E}">
        <p14:creationId xmlns:p14="http://schemas.microsoft.com/office/powerpoint/2010/main" val="398864401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2211410659"/>
              </p:ext>
            </p:extLst>
          </p:nvPr>
        </p:nvGraphicFramePr>
        <p:xfrm>
          <a:off x="495300" y="1155700"/>
          <a:ext cx="6477000" cy="187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p:cNvSpPr/>
          <p:nvPr/>
        </p:nvSpPr>
        <p:spPr bwMode="auto">
          <a:xfrm>
            <a:off x="1828800" y="3429000"/>
            <a:ext cx="3467100" cy="1123950"/>
          </a:xfrm>
          <a:prstGeom prst="rect">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en-US" sz="1600" b="1" dirty="0" smtClean="0">
                <a:solidFill>
                  <a:schemeClr val="bg1"/>
                </a:solidFill>
              </a:rPr>
              <a:t>For Students:</a:t>
            </a:r>
          </a:p>
          <a:p>
            <a:pPr>
              <a:buFont typeface="Wingdings" pitchFamily="2" charset="2"/>
              <a:buChar char="Ø"/>
            </a:pPr>
            <a:r>
              <a:rPr lang="en-US" sz="1600" dirty="0" smtClean="0">
                <a:solidFill>
                  <a:schemeClr val="bg1"/>
                </a:solidFill>
              </a:rPr>
              <a:t>Positive educational experiences </a:t>
            </a:r>
          </a:p>
          <a:p>
            <a:pPr>
              <a:buFont typeface="Wingdings" pitchFamily="2" charset="2"/>
              <a:buChar char="Ø"/>
            </a:pPr>
            <a:r>
              <a:rPr lang="en-US" sz="1600" dirty="0" smtClean="0">
                <a:solidFill>
                  <a:schemeClr val="bg1"/>
                </a:solidFill>
              </a:rPr>
              <a:t>Healthy identity development</a:t>
            </a:r>
          </a:p>
          <a:p>
            <a:pPr>
              <a:buFont typeface="Wingdings" pitchFamily="2" charset="2"/>
              <a:buChar char="Ø"/>
            </a:pPr>
            <a:r>
              <a:rPr lang="en-US" sz="1600" dirty="0" smtClean="0">
                <a:solidFill>
                  <a:schemeClr val="bg1"/>
                </a:solidFill>
              </a:rPr>
              <a:t>Overall well-being</a:t>
            </a:r>
          </a:p>
          <a:p>
            <a:pPr>
              <a:buFont typeface="Wingdings" pitchFamily="2" charset="2"/>
              <a:buChar char="Ø"/>
            </a:pPr>
            <a:endParaRPr lang="en-US" sz="1600" dirty="0" smtClean="0">
              <a:solidFill>
                <a:schemeClr val="bg1"/>
              </a:solidFill>
            </a:endParaRPr>
          </a:p>
        </p:txBody>
      </p:sp>
      <p:sp>
        <p:nvSpPr>
          <p:cNvPr id="16" name="Rectangle 15"/>
          <p:cNvSpPr/>
          <p:nvPr/>
        </p:nvSpPr>
        <p:spPr bwMode="auto">
          <a:xfrm>
            <a:off x="5676900" y="3429000"/>
            <a:ext cx="3467100" cy="1123950"/>
          </a:xfrm>
          <a:prstGeom prst="rect">
            <a:avLst/>
          </a:prstGeom>
          <a:solidFill>
            <a:srgbClr val="FFC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algn="ctr"/>
            <a:r>
              <a:rPr lang="en-US" sz="1600" b="1" dirty="0" smtClean="0">
                <a:solidFill>
                  <a:schemeClr val="bg1"/>
                </a:solidFill>
              </a:rPr>
              <a:t>For Faculty &amp; Staff:</a:t>
            </a:r>
          </a:p>
          <a:p>
            <a:pPr>
              <a:buFont typeface="Wingdings" pitchFamily="2" charset="2"/>
              <a:buChar char="Ø"/>
            </a:pPr>
            <a:r>
              <a:rPr lang="en-US" sz="1600" dirty="0" smtClean="0">
                <a:solidFill>
                  <a:schemeClr val="bg1"/>
                </a:solidFill>
              </a:rPr>
              <a:t> Productivity</a:t>
            </a:r>
          </a:p>
          <a:p>
            <a:pPr>
              <a:buFont typeface="Wingdings" pitchFamily="2" charset="2"/>
              <a:buChar char="Ø"/>
            </a:pPr>
            <a:r>
              <a:rPr lang="en-US" sz="1600" dirty="0" smtClean="0">
                <a:solidFill>
                  <a:schemeClr val="bg1"/>
                </a:solidFill>
              </a:rPr>
              <a:t> </a:t>
            </a:r>
            <a:r>
              <a:rPr lang="en-US" sz="1600" dirty="0">
                <a:solidFill>
                  <a:schemeClr val="bg1"/>
                </a:solidFill>
              </a:rPr>
              <a:t>S</a:t>
            </a:r>
            <a:r>
              <a:rPr lang="en-US" sz="1600" dirty="0" smtClean="0">
                <a:solidFill>
                  <a:schemeClr val="bg1"/>
                </a:solidFill>
              </a:rPr>
              <a:t>ense of value &amp; community</a:t>
            </a:r>
          </a:p>
          <a:p>
            <a:pPr>
              <a:buFont typeface="Wingdings" pitchFamily="2" charset="2"/>
              <a:buChar char="Ø"/>
            </a:pPr>
            <a:r>
              <a:rPr lang="en-US" sz="1600" dirty="0" smtClean="0">
                <a:solidFill>
                  <a:schemeClr val="bg1"/>
                </a:solidFill>
              </a:rPr>
              <a:t>Overall well-being</a:t>
            </a:r>
          </a:p>
        </p:txBody>
      </p:sp>
      <p:cxnSp>
        <p:nvCxnSpPr>
          <p:cNvPr id="18" name="Straight Arrow Connector 17"/>
          <p:cNvCxnSpPr/>
          <p:nvPr/>
        </p:nvCxnSpPr>
        <p:spPr bwMode="auto">
          <a:xfrm rot="10800000" flipV="1">
            <a:off x="3873500" y="2552700"/>
            <a:ext cx="1765300" cy="787400"/>
          </a:xfrm>
          <a:prstGeom prst="straightConnector1">
            <a:avLst/>
          </a:prstGeom>
          <a:solidFill>
            <a:schemeClr val="accent1"/>
          </a:solidFill>
          <a:ln w="19050" cap="flat" cmpd="sng" algn="ctr">
            <a:solidFill>
              <a:schemeClr val="tx1"/>
            </a:solidFill>
            <a:prstDash val="solid"/>
            <a:miter lim="800000"/>
            <a:headEnd type="none" w="med" len="med"/>
            <a:tailEnd type="arrow"/>
          </a:ln>
          <a:effectLst/>
        </p:spPr>
      </p:cxnSp>
      <p:cxnSp>
        <p:nvCxnSpPr>
          <p:cNvPr id="23" name="Straight Arrow Connector 22"/>
          <p:cNvCxnSpPr/>
          <p:nvPr/>
        </p:nvCxnSpPr>
        <p:spPr bwMode="auto">
          <a:xfrm>
            <a:off x="6845300" y="2540000"/>
            <a:ext cx="1282700" cy="812800"/>
          </a:xfrm>
          <a:prstGeom prst="straightConnector1">
            <a:avLst/>
          </a:prstGeom>
          <a:solidFill>
            <a:schemeClr val="accent1"/>
          </a:solidFill>
          <a:ln w="19050" cap="flat" cmpd="sng" algn="ctr">
            <a:solidFill>
              <a:schemeClr val="tx1"/>
            </a:solidFill>
            <a:prstDash val="solid"/>
            <a:miter lim="800000"/>
            <a:headEnd type="none" w="med" len="med"/>
            <a:tailEnd type="arrow"/>
          </a:ln>
          <a:effectLst/>
        </p:spPr>
      </p:cxnSp>
      <p:sp>
        <p:nvSpPr>
          <p:cNvPr id="31" name="Vertical Scroll 30"/>
          <p:cNvSpPr/>
          <p:nvPr/>
        </p:nvSpPr>
        <p:spPr bwMode="auto">
          <a:xfrm>
            <a:off x="5308600" y="4756150"/>
            <a:ext cx="2209800" cy="2044700"/>
          </a:xfrm>
          <a:prstGeom prst="verticalScroll">
            <a:avLst/>
          </a:prstGeom>
          <a:solidFill>
            <a:schemeClr val="bg1">
              <a:lumMod val="75000"/>
            </a:schemeClr>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Persistence</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rPr>
              <a:t>&amp;</a:t>
            </a:r>
          </a:p>
          <a:p>
            <a:pPr marL="0" marR="0" indent="0" algn="ctr" defTabSz="914400" rtl="0" eaLnBrk="1" fontAlgn="base" latinLnBrk="0" hangingPunct="1">
              <a:lnSpc>
                <a:spcPct val="100000"/>
              </a:lnSpc>
              <a:spcBef>
                <a:spcPct val="0"/>
              </a:spcBef>
              <a:spcAft>
                <a:spcPct val="0"/>
              </a:spcAft>
              <a:buClrTx/>
              <a:buSzTx/>
              <a:buFontTx/>
              <a:buNone/>
              <a:tabLst/>
            </a:pPr>
            <a:r>
              <a:rPr lang="en-US" dirty="0" smtClean="0"/>
              <a:t>Retention</a:t>
            </a:r>
            <a:endParaRPr kumimoji="0" lang="en-US" sz="2400" b="0" i="0" u="none" strike="noStrike" cap="none" normalizeH="0" baseline="0" dirty="0" smtClean="0">
              <a:ln>
                <a:noFill/>
              </a:ln>
              <a:solidFill>
                <a:schemeClr val="tx1"/>
              </a:solidFill>
              <a:effectLst/>
              <a:latin typeface="Times New Roman" pitchFamily="18" charset="0"/>
            </a:endParaRPr>
          </a:p>
        </p:txBody>
      </p:sp>
      <p:cxnSp>
        <p:nvCxnSpPr>
          <p:cNvPr id="33" name="Straight Arrow Connector 32"/>
          <p:cNvCxnSpPr/>
          <p:nvPr/>
        </p:nvCxnSpPr>
        <p:spPr bwMode="auto">
          <a:xfrm>
            <a:off x="4756149" y="4648200"/>
            <a:ext cx="768351" cy="215900"/>
          </a:xfrm>
          <a:prstGeom prst="straightConnector1">
            <a:avLst/>
          </a:prstGeom>
          <a:solidFill>
            <a:schemeClr val="accent1"/>
          </a:solidFill>
          <a:ln w="25400" cap="flat" cmpd="sng" algn="ctr">
            <a:solidFill>
              <a:schemeClr val="tx1"/>
            </a:solidFill>
            <a:prstDash val="solid"/>
            <a:miter lim="800000"/>
            <a:headEnd type="none" w="med" len="med"/>
            <a:tailEnd type="arrow"/>
          </a:ln>
          <a:effectLst/>
        </p:spPr>
      </p:cxnSp>
      <p:cxnSp>
        <p:nvCxnSpPr>
          <p:cNvPr id="35" name="Straight Arrow Connector 34"/>
          <p:cNvCxnSpPr/>
          <p:nvPr/>
        </p:nvCxnSpPr>
        <p:spPr bwMode="auto">
          <a:xfrm rot="10800000" flipV="1">
            <a:off x="7505700" y="4279900"/>
            <a:ext cx="952500" cy="546100"/>
          </a:xfrm>
          <a:prstGeom prst="straightConnector1">
            <a:avLst/>
          </a:prstGeom>
          <a:solidFill>
            <a:schemeClr val="accent1"/>
          </a:solidFill>
          <a:ln w="25400" cap="flat" cmpd="sng" algn="ctr">
            <a:solidFill>
              <a:schemeClr val="tx1"/>
            </a:solidFill>
            <a:prstDash val="solid"/>
            <a:miter lim="800000"/>
            <a:headEnd type="none" w="med" len="med"/>
            <a:tailEnd type="arrow"/>
          </a:ln>
          <a:effectLst/>
        </p:spPr>
      </p:cxnSp>
      <p:sp>
        <p:nvSpPr>
          <p:cNvPr id="47" name="Title 1"/>
          <p:cNvSpPr>
            <a:spLocks noGrp="1"/>
          </p:cNvSpPr>
          <p:nvPr>
            <p:ph type="title"/>
          </p:nvPr>
        </p:nvSpPr>
        <p:spPr>
          <a:xfrm>
            <a:off x="755649" y="76200"/>
            <a:ext cx="8001000" cy="954107"/>
          </a:xfrm>
        </p:spPr>
        <p:txBody>
          <a:bodyPr>
            <a:normAutofit fontScale="90000"/>
          </a:bodyPr>
          <a:lstStyle/>
          <a:p>
            <a:pPr algn="r" eaLnBrk="1" hangingPunct="1"/>
            <a:r>
              <a:rPr lang="en-US" sz="4000" dirty="0" smtClean="0">
                <a:solidFill>
                  <a:schemeClr val="tx1"/>
                </a:solidFill>
              </a:rPr>
              <a:t>Campus Climate &amp; Successful Outcomes</a:t>
            </a:r>
          </a:p>
        </p:txBody>
      </p:sp>
    </p:spTree>
    <p:extLst>
      <p:ext uri="{BB962C8B-B14F-4D97-AF65-F5344CB8AC3E}">
        <p14:creationId xmlns:p14="http://schemas.microsoft.com/office/powerpoint/2010/main" val="404409808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11270</TotalTime>
  <Words>1535</Words>
  <Application>Microsoft Macintosh PowerPoint</Application>
  <PresentationFormat>On-screen Show (4:3)</PresentationFormat>
  <Paragraphs>391</Paragraphs>
  <Slides>46</Slides>
  <Notes>25</Notes>
  <HiddenSlides>9</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Paper</vt:lpstr>
      <vt:lpstr>Slide</vt:lpstr>
      <vt:lpstr>Whitman College </vt:lpstr>
      <vt:lpstr>Campuses as Social Systems</vt:lpstr>
      <vt:lpstr>Climate In Higher Education</vt:lpstr>
      <vt:lpstr>Assessing Campus Climate</vt:lpstr>
      <vt:lpstr>Campus Climate &amp; Students</vt:lpstr>
      <vt:lpstr>Campus Climate &amp; Faculty/Staff</vt:lpstr>
      <vt:lpstr>Assessing Campus Climate</vt:lpstr>
      <vt:lpstr>Why conduct a climate assessment?</vt:lpstr>
      <vt:lpstr>Campus Climate &amp; Successful Outcomes</vt:lpstr>
      <vt:lpstr>Whitman College Mission</vt:lpstr>
      <vt:lpstr>Whitman College Statement on Diversity</vt:lpstr>
      <vt:lpstr>Conceptual Framework for Campus Diversity Research</vt:lpstr>
      <vt:lpstr>    Components of Campus Climate </vt:lpstr>
      <vt:lpstr>Rankin 2001  National Campus Climate  Diversity Assessment</vt:lpstr>
      <vt:lpstr>PowerPoint Presentation</vt:lpstr>
      <vt:lpstr>Recent Climate Research </vt:lpstr>
      <vt:lpstr>PowerPoint Presentation</vt:lpstr>
      <vt:lpstr>PowerPoint Presentation</vt:lpstr>
      <vt:lpstr>Behavioral Responses  - Persistence</vt:lpstr>
      <vt:lpstr>Behavioral Responses - Substance Use &amp; Abuse</vt:lpstr>
      <vt:lpstr>Student-Athlete Climate Study</vt:lpstr>
      <vt:lpstr>SACS Conceptual Framework</vt:lpstr>
      <vt:lpstr>SEM Mediation Model</vt:lpstr>
      <vt:lpstr>Gender – Direct Effects Model</vt:lpstr>
      <vt:lpstr>Gender  - Mediation Effects on Outcomes </vt:lpstr>
      <vt:lpstr>Women Student-Athletes</vt:lpstr>
      <vt:lpstr>Review of Climate Assessment Process</vt:lpstr>
      <vt:lpstr>Project Outcomes</vt:lpstr>
      <vt:lpstr>PHASE I</vt:lpstr>
      <vt:lpstr>Focus Groups</vt:lpstr>
      <vt:lpstr>PHASE II</vt:lpstr>
      <vt:lpstr>Survey Instrument</vt:lpstr>
      <vt:lpstr> SAMPLE CONCEPT MAP</vt:lpstr>
      <vt:lpstr>Communication Plan</vt:lpstr>
      <vt:lpstr>Institutional Review Board</vt:lpstr>
      <vt:lpstr>PHASE III</vt:lpstr>
      <vt:lpstr>SAMPLE Response  Rates Demographics of Population &amp; Sample</vt:lpstr>
      <vt:lpstr>PHASE IV</vt:lpstr>
      <vt:lpstr>Next Steps</vt:lpstr>
      <vt:lpstr>Projected Process Forward</vt:lpstr>
      <vt:lpstr>Projected Process Forward</vt:lpstr>
      <vt:lpstr>Projected Process Forward</vt:lpstr>
      <vt:lpstr>Projected Process Forward</vt:lpstr>
      <vt:lpstr>Projected Process Forward</vt:lpstr>
      <vt:lpstr>Questions..?</vt:lpstr>
      <vt:lpstr>Thank You!</vt:lpstr>
    </vt:vector>
  </TitlesOfParts>
  <Company>Penn State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Assessing Campus Climate:  Results of NGLTF 2000-2001 Study</dc:title>
  <dc:creator>Educational Equity</dc:creator>
  <cp:lastModifiedBy>Kazi Joshua</cp:lastModifiedBy>
  <cp:revision>1151</cp:revision>
  <cp:lastPrinted>1601-01-01T00:00:00Z</cp:lastPrinted>
  <dcterms:created xsi:type="dcterms:W3CDTF">2001-11-04T18:16:40Z</dcterms:created>
  <dcterms:modified xsi:type="dcterms:W3CDTF">2015-04-11T20:02:05Z</dcterms:modified>
</cp:coreProperties>
</file>